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9" r:id="rId2"/>
    <p:sldId id="365" r:id="rId3"/>
    <p:sldId id="437" r:id="rId4"/>
    <p:sldId id="436" r:id="rId5"/>
    <p:sldId id="405" r:id="rId6"/>
    <p:sldId id="414" r:id="rId7"/>
    <p:sldId id="409" r:id="rId8"/>
    <p:sldId id="407" r:id="rId9"/>
    <p:sldId id="397" r:id="rId10"/>
    <p:sldId id="411" r:id="rId11"/>
    <p:sldId id="398" r:id="rId12"/>
    <p:sldId id="404" r:id="rId13"/>
    <p:sldId id="400" r:id="rId14"/>
    <p:sldId id="396" r:id="rId15"/>
    <p:sldId id="490" r:id="rId16"/>
    <p:sldId id="487" r:id="rId17"/>
    <p:sldId id="493" r:id="rId18"/>
    <p:sldId id="439" r:id="rId19"/>
    <p:sldId id="450" r:id="rId20"/>
    <p:sldId id="440" r:id="rId21"/>
    <p:sldId id="444" r:id="rId22"/>
    <p:sldId id="443" r:id="rId23"/>
    <p:sldId id="428" r:id="rId24"/>
    <p:sldId id="494" r:id="rId25"/>
    <p:sldId id="442" r:id="rId26"/>
    <p:sldId id="488" r:id="rId27"/>
    <p:sldId id="486" r:id="rId28"/>
    <p:sldId id="500" r:id="rId29"/>
    <p:sldId id="498" r:id="rId30"/>
    <p:sldId id="496" r:id="rId31"/>
    <p:sldId id="499" r:id="rId32"/>
    <p:sldId id="483" r:id="rId33"/>
    <p:sldId id="478" r:id="rId34"/>
    <p:sldId id="479" r:id="rId35"/>
    <p:sldId id="480" r:id="rId36"/>
    <p:sldId id="485"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odgett, Gini" initials="BG" lastIdx="0" clrIdx="0">
    <p:extLst>
      <p:ext uri="{19B8F6BF-5375-455C-9EA6-DF929625EA0E}">
        <p15:presenceInfo xmlns:p15="http://schemas.microsoft.com/office/powerpoint/2012/main" userId="S-1-5-21-1991000725-1518953175-485645499-43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697B"/>
    <a:srgbClr val="FFFF66"/>
    <a:srgbClr val="2F7F95"/>
    <a:srgbClr val="007F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3" autoAdjust="0"/>
    <p:restoredTop sz="93178" autoAdjust="0"/>
  </p:normalViewPr>
  <p:slideViewPr>
    <p:cSldViewPr snapToGrid="0" snapToObjects="1">
      <p:cViewPr varScale="1">
        <p:scale>
          <a:sx n="90" d="100"/>
          <a:sy n="90" d="100"/>
        </p:scale>
        <p:origin x="894" y="84"/>
      </p:cViewPr>
      <p:guideLst>
        <p:guide orient="horz" pos="2160"/>
        <p:guide pos="2880"/>
        <p:guide orient="horz" pos="1620"/>
      </p:guideLst>
    </p:cSldViewPr>
  </p:slideViewPr>
  <p:notesTextViewPr>
    <p:cViewPr>
      <p:scale>
        <a:sx n="75" d="100"/>
        <a:sy n="75" d="100"/>
      </p:scale>
      <p:origin x="0" y="0"/>
    </p:cViewPr>
  </p:notesTextViewPr>
  <p:notesViewPr>
    <p:cSldViewPr snapToGrid="0" snapToObject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DA3F4-16EC-4A5B-8298-DDA8D7CC17E4}" type="datetimeFigureOut">
              <a:rPr lang="en-US" smtClean="0"/>
              <a:t>4/5/2019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35826F-D4F7-4610-8FAF-3DDB4C0E1AAA}" type="slidenum">
              <a:rPr lang="en-US" smtClean="0"/>
              <a:t>‹#›</a:t>
            </a:fld>
            <a:endParaRPr lang="en-US"/>
          </a:p>
        </p:txBody>
      </p:sp>
    </p:spTree>
    <p:extLst>
      <p:ext uri="{BB962C8B-B14F-4D97-AF65-F5344CB8AC3E}">
        <p14:creationId xmlns:p14="http://schemas.microsoft.com/office/powerpoint/2010/main" val="2663454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earch.proquest.com/health/docview/216811613/AD358015E11B428DPQ/1?accountid=4100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35826F-D4F7-4610-8FAF-3DDB4C0E1AAA}" type="slidenum">
              <a:rPr lang="en-US" smtClean="0"/>
              <a:t>1</a:t>
            </a:fld>
            <a:endParaRPr lang="en-US"/>
          </a:p>
        </p:txBody>
      </p:sp>
    </p:spTree>
    <p:extLst>
      <p:ext uri="{BB962C8B-B14F-4D97-AF65-F5344CB8AC3E}">
        <p14:creationId xmlns:p14="http://schemas.microsoft.com/office/powerpoint/2010/main" val="3869961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Source:</a:t>
            </a:r>
            <a:r>
              <a:rPr lang="en-US" sz="1200" b="0" i="0" u="none" strike="noStrike"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Wojciechowski</a:t>
            </a:r>
            <a:r>
              <a:rPr lang="en-US" sz="1200" b="0" i="0" kern="1200" baseline="0" dirty="0" smtClean="0">
                <a:solidFill>
                  <a:schemeClr val="tx1"/>
                </a:solidFill>
                <a:effectLst/>
                <a:latin typeface="+mn-lt"/>
                <a:ea typeface="+mn-ea"/>
                <a:cs typeface="+mn-cs"/>
              </a:rPr>
              <a:t> M</a:t>
            </a:r>
            <a:r>
              <a:rPr lang="en-US" sz="1200" b="0" i="0" kern="1200" dirty="0" smtClean="0">
                <a:solidFill>
                  <a:schemeClr val="tx1"/>
                </a:solidFill>
                <a:effectLst/>
                <a:latin typeface="+mn-lt"/>
                <a:ea typeface="+mn-ea"/>
                <a:cs typeface="+mn-cs"/>
              </a:rPr>
              <a:t>. “Celebrating a Milestone: 35 Years of PTAs,” </a:t>
            </a:r>
            <a:r>
              <a:rPr lang="en-US" sz="1200" b="0" i="0" u="none" strike="noStrike"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T: Magazine of Physical Therapy, 2004 (Feb.); 12(2): 42-49. </a:t>
            </a:r>
          </a:p>
          <a:p>
            <a:endParaRPr lang="en-US" b="0" dirty="0"/>
          </a:p>
        </p:txBody>
      </p:sp>
      <p:sp>
        <p:nvSpPr>
          <p:cNvPr id="4" name="Slide Number Placeholder 3"/>
          <p:cNvSpPr>
            <a:spLocks noGrp="1"/>
          </p:cNvSpPr>
          <p:nvPr>
            <p:ph type="sldNum" sz="quarter" idx="10"/>
          </p:nvPr>
        </p:nvSpPr>
        <p:spPr/>
        <p:txBody>
          <a:bodyPr/>
          <a:lstStyle/>
          <a:p>
            <a:fld id="{E635826F-D4F7-4610-8FAF-3DDB4C0E1AAA}" type="slidenum">
              <a:rPr lang="en-US" smtClean="0"/>
              <a:t>10</a:t>
            </a:fld>
            <a:endParaRPr lang="en-US"/>
          </a:p>
        </p:txBody>
      </p:sp>
    </p:spTree>
    <p:extLst>
      <p:ext uri="{BB962C8B-B14F-4D97-AF65-F5344CB8AC3E}">
        <p14:creationId xmlns:p14="http://schemas.microsoft.com/office/powerpoint/2010/main" val="157484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Source: "Good News Dept...,"  Progress Report, 1978, 7(3): 1.  “PTs and PTAs were assigned the codes 076.121-014s and 076.224-010s, respectfully. These are the index numbers assigned physical therapists and physical therapist assistants  in the latest Dictionary of Occupational Titles, recently published by the US Department of Labor's Employment and Training Administration. Each of the 20,000 job descriptions in the mammoth volume has a unique 9-digit code number and is grouped systematically with similar jobs. The good news for PTs and PTAs is that their new code  numbers represent a significant upgrading. The Department of Labor has now officially dubbed them bona fide professionals.” </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35826F-D4F7-4610-8FAF-3DDB4C0E1AAA}" type="slidenum">
              <a:rPr lang="en-US" smtClean="0"/>
              <a:t>11</a:t>
            </a:fld>
            <a:endParaRPr lang="en-US"/>
          </a:p>
        </p:txBody>
      </p:sp>
    </p:spTree>
    <p:extLst>
      <p:ext uri="{BB962C8B-B14F-4D97-AF65-F5344CB8AC3E}">
        <p14:creationId xmlns:p14="http://schemas.microsoft.com/office/powerpoint/2010/main" val="1133593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Source: "Campus Reports: Students," </a:t>
            </a:r>
            <a:r>
              <a:rPr lang="en-US" sz="1200" b="0" i="1" kern="1200" dirty="0" smtClean="0">
                <a:solidFill>
                  <a:schemeClr val="tx1"/>
                </a:solidFill>
                <a:effectLst/>
                <a:latin typeface="+mn-lt"/>
                <a:ea typeface="+mn-ea"/>
                <a:cs typeface="+mn-cs"/>
              </a:rPr>
              <a:t>Progress Report</a:t>
            </a:r>
            <a:r>
              <a:rPr lang="en-US" sz="1200" b="0" kern="1200" dirty="0" smtClean="0">
                <a:solidFill>
                  <a:schemeClr val="tx1"/>
                </a:solidFill>
                <a:effectLst/>
                <a:latin typeface="+mn-lt"/>
                <a:ea typeface="+mn-ea"/>
                <a:cs typeface="+mn-cs"/>
              </a:rPr>
              <a:t>, 1980, 9(7): 4.  “At Annual Conference, a Mary McMillan Scholarship was awarded to a PTA student for the 1st time in the scholarship's history: Melinda Hong.  A recent change in the scholarship criteria has allowed students in physical therapist assistant programs to be recommended for the scholarships. Hong, a student in the PTA program at De Anza College in Cupertino, California, will receive the $500 award. Hong already holds an AA in Physical Education from City College of San Francisco and a BA in Physical Education from California State University, San Francisco.”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35826F-D4F7-4610-8FAF-3DDB4C0E1AAA}" type="slidenum">
              <a:rPr lang="en-US" smtClean="0"/>
              <a:t>12</a:t>
            </a:fld>
            <a:endParaRPr lang="en-US"/>
          </a:p>
        </p:txBody>
      </p:sp>
    </p:spTree>
    <p:extLst>
      <p:ext uri="{BB962C8B-B14F-4D97-AF65-F5344CB8AC3E}">
        <p14:creationId xmlns:p14="http://schemas.microsoft.com/office/powerpoint/2010/main" val="1448669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Source: “Decker Provides PTA Student Fund</a:t>
            </a:r>
            <a:r>
              <a:rPr lang="en-US" sz="1200" b="1" i="0" u="none" strike="noStrike" kern="1200" baseline="0" dirty="0" smtClean="0">
                <a:solidFill>
                  <a:schemeClr val="tx1"/>
                </a:solidFill>
                <a:latin typeface="+mn-lt"/>
                <a:ea typeface="+mn-ea"/>
                <a:cs typeface="+mn-cs"/>
              </a:rPr>
              <a:t>,” </a:t>
            </a:r>
            <a:r>
              <a:rPr lang="en-US" sz="1200" b="0" kern="1200" dirty="0" smtClean="0">
                <a:solidFill>
                  <a:schemeClr val="tx1"/>
                </a:solidFill>
                <a:effectLst/>
                <a:latin typeface="+mn-lt"/>
                <a:ea typeface="+mn-ea"/>
                <a:cs typeface="+mn-cs"/>
              </a:rPr>
              <a:t>Progress Report, 1982, 11(7): 5.</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35826F-D4F7-4610-8FAF-3DDB4C0E1AAA}" type="slidenum">
              <a:rPr lang="en-US" smtClean="0"/>
              <a:t>13</a:t>
            </a:fld>
            <a:endParaRPr lang="en-US"/>
          </a:p>
        </p:txBody>
      </p:sp>
    </p:spTree>
    <p:extLst>
      <p:ext uri="{BB962C8B-B14F-4D97-AF65-F5344CB8AC3E}">
        <p14:creationId xmlns:p14="http://schemas.microsoft.com/office/powerpoint/2010/main" val="941157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Source: McDonnel, JM. “Blind Physical Therapists Use Sense of Touch to Provide Care,” Progress Report, 1986, 15(4): 12. “</a:t>
            </a:r>
            <a:r>
              <a:rPr lang="en-US" sz="1200" b="0" i="0" u="none" strike="noStrike" kern="1200" baseline="0" dirty="0" smtClean="0">
                <a:solidFill>
                  <a:schemeClr val="tx1"/>
                </a:solidFill>
                <a:latin typeface="+mn-lt"/>
                <a:ea typeface="+mn-ea"/>
                <a:cs typeface="+mn-cs"/>
              </a:rPr>
              <a:t>In fact, the skepticism from sighted health professionals isn't unusual, Debbie Schuerman says. After graduating from high school, Schuerman applied to a physical therapy program, but was rejected. A vocational trainer also told her that her dream of becoming a physical therapist was impossible. So instead of pursuing physical therapy as a career, she attended a junior college and then transferred to Moorhead State College in Moorhead, Minnesota, where she earned a degree in speech therapy. Still interested in becoming a physical therapist, she attended St. Mary's Junior College and was the first totally blind student to graduate from the school's two-year physical therapist assistant program. She later earned a degree in physical therapy at the College of St. </a:t>
            </a:r>
            <a:r>
              <a:rPr lang="en-US" sz="1200" b="0" i="0" u="none" strike="noStrike" kern="1200" baseline="0" dirty="0" err="1" smtClean="0">
                <a:solidFill>
                  <a:schemeClr val="tx1"/>
                </a:solidFill>
                <a:latin typeface="+mn-lt"/>
                <a:ea typeface="+mn-ea"/>
                <a:cs typeface="+mn-cs"/>
              </a:rPr>
              <a:t>Scholastica</a:t>
            </a:r>
            <a:r>
              <a:rPr lang="en-US" sz="1200" b="0" i="0" u="none" strike="noStrike" kern="1200" baseline="0" dirty="0" smtClean="0">
                <a:solidFill>
                  <a:schemeClr val="tx1"/>
                </a:solidFill>
                <a:latin typeface="+mn-lt"/>
                <a:ea typeface="+mn-ea"/>
                <a:cs typeface="+mn-cs"/>
              </a:rPr>
              <a:t> in Duluth. When Schuerman (then certified as a physical therapist assistant) applied for a position at Mount Sinai Hospital, a 173- bed hospital in Minneapolis, the physical therapist in charge was negative about the idea of hiring a blind assistant. He changed his mind, however, during the interview. Health professionals, says Schuerman, often find it difficult to accept disabled coworkers on an equal basis, but disabled individuals should push forward. "I'm all for people with any kind of disability getting into the medical field. People with disabilities have been on the receiving end for so long," she says. “</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35826F-D4F7-4610-8FAF-3DDB4C0E1AAA}" type="slidenum">
              <a:rPr lang="en-US" smtClean="0"/>
              <a:t>14</a:t>
            </a:fld>
            <a:endParaRPr lang="en-US"/>
          </a:p>
        </p:txBody>
      </p:sp>
    </p:spTree>
    <p:extLst>
      <p:ext uri="{BB962C8B-B14F-4D97-AF65-F5344CB8AC3E}">
        <p14:creationId xmlns:p14="http://schemas.microsoft.com/office/powerpoint/2010/main" val="394120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Affiliate Assembly newsletter, Fall 1989. </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15</a:t>
            </a:fld>
            <a:endParaRPr lang="en-US"/>
          </a:p>
        </p:txBody>
      </p:sp>
    </p:spTree>
    <p:extLst>
      <p:ext uri="{BB962C8B-B14F-4D97-AF65-F5344CB8AC3E}">
        <p14:creationId xmlns:p14="http://schemas.microsoft.com/office/powerpoint/2010/main" val="1081611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PT</a:t>
            </a:r>
            <a:r>
              <a:rPr lang="en-US" baseline="0" dirty="0" smtClean="0"/>
              <a:t> 1992 conference photos. </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16</a:t>
            </a:fld>
            <a:endParaRPr lang="en-US"/>
          </a:p>
        </p:txBody>
      </p:sp>
    </p:spTree>
    <p:extLst>
      <p:ext uri="{BB962C8B-B14F-4D97-AF65-F5344CB8AC3E}">
        <p14:creationId xmlns:p14="http://schemas.microsoft.com/office/powerpoint/2010/main" val="394095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Wynn, Kimberly E. "PTAs Paving the Way…," PT Magazine, April 1993, 1(4):40-45.</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17</a:t>
            </a:fld>
            <a:endParaRPr lang="en-US"/>
          </a:p>
        </p:txBody>
      </p:sp>
    </p:spTree>
    <p:extLst>
      <p:ext uri="{BB962C8B-B14F-4D97-AF65-F5344CB8AC3E}">
        <p14:creationId xmlns:p14="http://schemas.microsoft.com/office/powerpoint/2010/main" val="1320345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(left to right): Karen Aitken-</a:t>
            </a:r>
            <a:r>
              <a:rPr lang="en-US" dirty="0" err="1" smtClean="0"/>
              <a:t>Douyon</a:t>
            </a:r>
            <a:r>
              <a:rPr lang="en-US" dirty="0" smtClean="0"/>
              <a:t>, SPTA, Essex County College;</a:t>
            </a:r>
            <a:r>
              <a:rPr lang="en-US" baseline="0" dirty="0" smtClean="0"/>
              <a:t> </a:t>
            </a:r>
            <a:r>
              <a:rPr lang="en-US" dirty="0" smtClean="0"/>
              <a:t>James Lee </a:t>
            </a:r>
            <a:r>
              <a:rPr lang="en-US" dirty="0" err="1" smtClean="0"/>
              <a:t>Howlett</a:t>
            </a:r>
            <a:r>
              <a:rPr lang="en-US" dirty="0" smtClean="0"/>
              <a:t>, SPTA, Wallace State College; May Man, SPTA,</a:t>
            </a:r>
            <a:r>
              <a:rPr lang="en-US" baseline="0" dirty="0" smtClean="0"/>
              <a:t> Tulsa Junior College. Shown with the winners in the Aitken and Man photos are Marilyn Moffat, PT, PhD, FAPTA, then President of APTA. Unidentified gentleman on far right in 2 images.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Source: Honors &amp; Awards booklet, 1996. </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18</a:t>
            </a:fld>
            <a:endParaRPr lang="en-US"/>
          </a:p>
        </p:txBody>
      </p:sp>
    </p:spTree>
    <p:extLst>
      <p:ext uri="{BB962C8B-B14F-4D97-AF65-F5344CB8AC3E}">
        <p14:creationId xmlns:p14="http://schemas.microsoft.com/office/powerpoint/2010/main" val="3397905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The Voice</a:t>
            </a:r>
            <a:r>
              <a:rPr lang="en-US" sz="1200" b="0" i="0" u="none" strike="noStrike" kern="1200" baseline="0" dirty="0" smtClean="0">
                <a:solidFill>
                  <a:schemeClr val="tx1"/>
                </a:solidFill>
                <a:latin typeface="+mn-lt"/>
                <a:ea typeface="+mn-ea"/>
                <a:cs typeface="+mn-cs"/>
              </a:rPr>
              <a:t>, published quarterly, was the official publication of the National Assembly of Physical Therapist Assistants, a component of the American Physical Therapy Association. </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19</a:t>
            </a:fld>
            <a:endParaRPr lang="en-US"/>
          </a:p>
        </p:txBody>
      </p:sp>
    </p:spTree>
    <p:extLst>
      <p:ext uri="{BB962C8B-B14F-4D97-AF65-F5344CB8AC3E}">
        <p14:creationId xmlns:p14="http://schemas.microsoft.com/office/powerpoint/2010/main" val="2852800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2</a:t>
            </a:fld>
            <a:endParaRPr lang="en-US"/>
          </a:p>
        </p:txBody>
      </p:sp>
    </p:spTree>
    <p:extLst>
      <p:ext uri="{BB962C8B-B14F-4D97-AF65-F5344CB8AC3E}">
        <p14:creationId xmlns:p14="http://schemas.microsoft.com/office/powerpoint/2010/main" val="3849118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“The National Assembly: One Year Later,” </a:t>
            </a:r>
            <a:r>
              <a:rPr lang="en-US" i="1" dirty="0" smtClean="0"/>
              <a:t>PT Magazine</a:t>
            </a:r>
            <a:r>
              <a:rPr lang="en-US" dirty="0" smtClean="0"/>
              <a:t>, 1999;7(9):34-39.</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20</a:t>
            </a:fld>
            <a:endParaRPr lang="en-US"/>
          </a:p>
        </p:txBody>
      </p:sp>
    </p:spTree>
    <p:extLst>
      <p:ext uri="{BB962C8B-B14F-4D97-AF65-F5344CB8AC3E}">
        <p14:creationId xmlns:p14="http://schemas.microsoft.com/office/powerpoint/2010/main" val="2024392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“The National Assembly: One Year Later,” </a:t>
            </a:r>
            <a:r>
              <a:rPr lang="en-US" i="1" dirty="0" smtClean="0"/>
              <a:t>PT Magazine</a:t>
            </a:r>
            <a:r>
              <a:rPr lang="en-US" dirty="0" smtClean="0"/>
              <a:t>, 1999;7(9):34-39.</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21</a:t>
            </a:fld>
            <a:endParaRPr lang="en-US"/>
          </a:p>
        </p:txBody>
      </p:sp>
    </p:spTree>
    <p:extLst>
      <p:ext uri="{BB962C8B-B14F-4D97-AF65-F5344CB8AC3E}">
        <p14:creationId xmlns:p14="http://schemas.microsoft.com/office/powerpoint/2010/main" val="1228657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National Assembly: One Year Later,” </a:t>
            </a:r>
            <a:r>
              <a:rPr lang="en-US" i="1" dirty="0" smtClean="0"/>
              <a:t>PT Magazine</a:t>
            </a:r>
            <a:r>
              <a:rPr lang="en-US" dirty="0" smtClean="0"/>
              <a:t>, 1999;7(9):34-39.</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22</a:t>
            </a:fld>
            <a:endParaRPr lang="en-US"/>
          </a:p>
        </p:txBody>
      </p:sp>
    </p:spTree>
    <p:extLst>
      <p:ext uri="{BB962C8B-B14F-4D97-AF65-F5344CB8AC3E}">
        <p14:creationId xmlns:p14="http://schemas.microsoft.com/office/powerpoint/2010/main" val="2542017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PT 2005 conference photos. </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24</a:t>
            </a:fld>
            <a:endParaRPr lang="en-US"/>
          </a:p>
        </p:txBody>
      </p:sp>
    </p:spTree>
    <p:extLst>
      <p:ext uri="{BB962C8B-B14F-4D97-AF65-F5344CB8AC3E}">
        <p14:creationId xmlns:p14="http://schemas.microsoft.com/office/powerpoint/2010/main" val="706708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Ries E. "Career Paths for PTAs," PT Magazine, 2006;l4(2):42-50.</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25</a:t>
            </a:fld>
            <a:endParaRPr lang="en-US"/>
          </a:p>
        </p:txBody>
      </p:sp>
    </p:spTree>
    <p:extLst>
      <p:ext uri="{BB962C8B-B14F-4D97-AF65-F5344CB8AC3E}">
        <p14:creationId xmlns:p14="http://schemas.microsoft.com/office/powerpoint/2010/main" val="3495525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“Honors and Awards,” PT Magazine, 2006; 14(9): 78-86. Award info appears</a:t>
            </a:r>
            <a:r>
              <a:rPr lang="en-US" baseline="0" dirty="0" smtClean="0"/>
              <a:t> on page 83. </a:t>
            </a:r>
            <a:endParaRPr lang="en-US" dirty="0" smtClean="0"/>
          </a:p>
          <a:p>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26</a:t>
            </a:fld>
            <a:endParaRPr lang="en-US"/>
          </a:p>
        </p:txBody>
      </p:sp>
    </p:spTree>
    <p:extLst>
      <p:ext uri="{BB962C8B-B14F-4D97-AF65-F5344CB8AC3E}">
        <p14:creationId xmlns:p14="http://schemas.microsoft.com/office/powerpoint/2010/main" val="2669431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“Honors and Awards,” PT Magazine, 2007; 15(9): 37-47. Award info appears</a:t>
            </a:r>
            <a:r>
              <a:rPr lang="en-US" baseline="0" dirty="0" smtClean="0"/>
              <a:t> on page 44.  </a:t>
            </a:r>
          </a:p>
          <a:p>
            <a:endParaRPr lang="en-US" baseline="0" dirty="0" smtClean="0"/>
          </a:p>
          <a:p>
            <a:r>
              <a:rPr lang="en-US" baseline="0" dirty="0" smtClean="0"/>
              <a:t>Photo: Award presented by APTA President R. Scot Ward, PT, PhD, FAPTA (right).  </a:t>
            </a:r>
          </a:p>
          <a:p>
            <a:endParaRPr lang="en-US" baseline="0" dirty="0" smtClean="0"/>
          </a:p>
          <a:p>
            <a:r>
              <a:rPr lang="en-US" baseline="0" dirty="0" smtClean="0"/>
              <a:t>From the 2007 American Physical Therapy Honors &amp; Awards booklet, page 30: “</a:t>
            </a:r>
            <a:r>
              <a:rPr lang="en-US" sz="1200" b="0" i="1" u="none" strike="noStrike" kern="1200" baseline="0" dirty="0" smtClean="0">
                <a:solidFill>
                  <a:schemeClr val="tx1"/>
                </a:solidFill>
                <a:latin typeface="+mn-lt"/>
                <a:ea typeface="+mn-ea"/>
                <a:cs typeface="+mn-cs"/>
              </a:rPr>
              <a:t>Roy Christopher </a:t>
            </a:r>
            <a:r>
              <a:rPr lang="en-US" sz="1200" b="0" i="1" u="none" strike="noStrike" kern="1200" baseline="0" dirty="0" err="1" smtClean="0">
                <a:solidFill>
                  <a:schemeClr val="tx1"/>
                </a:solidFill>
                <a:latin typeface="+mn-lt"/>
                <a:ea typeface="+mn-ea"/>
                <a:cs typeface="+mn-cs"/>
              </a:rPr>
              <a:t>Junkins</a:t>
            </a:r>
            <a:r>
              <a:rPr lang="en-US" sz="1200" b="0" i="1" u="none" strike="noStrike" kern="1200" baseline="0" dirty="0" smtClean="0">
                <a:solidFill>
                  <a:schemeClr val="tx1"/>
                </a:solidFill>
                <a:latin typeface="+mn-lt"/>
                <a:ea typeface="+mn-ea"/>
                <a:cs typeface="+mn-cs"/>
              </a:rPr>
              <a:t>, PTA, BS, ATC</a:t>
            </a:r>
            <a:r>
              <a:rPr lang="en-US" sz="1200" b="0" i="0" u="none" strike="noStrike" kern="1200" baseline="0" dirty="0" smtClean="0">
                <a:solidFill>
                  <a:schemeClr val="tx1"/>
                </a:solidFill>
                <a:latin typeface="+mn-lt"/>
                <a:ea typeface="+mn-ea"/>
                <a:cs typeface="+mn-cs"/>
              </a:rPr>
              <a:t>, has had an extensive career as a physical therapist assistant that spans the past 3 decades. </a:t>
            </a:r>
            <a:r>
              <a:rPr lang="en-US" sz="1200" b="0" i="0" u="none" strike="noStrike" kern="1200" baseline="0" dirty="0" err="1" smtClean="0">
                <a:solidFill>
                  <a:schemeClr val="tx1"/>
                </a:solidFill>
                <a:latin typeface="+mn-lt"/>
                <a:ea typeface="+mn-ea"/>
                <a:cs typeface="+mn-cs"/>
              </a:rPr>
              <a:t>Mr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Junkins</a:t>
            </a:r>
            <a:r>
              <a:rPr lang="en-US" sz="1200" b="0" i="0" u="none" strike="noStrike" kern="1200" baseline="0" dirty="0" smtClean="0">
                <a:solidFill>
                  <a:schemeClr val="tx1"/>
                </a:solidFill>
                <a:latin typeface="+mn-lt"/>
                <a:ea typeface="+mn-ea"/>
                <a:cs typeface="+mn-cs"/>
              </a:rPr>
              <a:t> was among the first group of physical therapist assistants to be recognized for recognition in Advanced Proficiency in Musculoskeletal practice. As a full-time PTA, </a:t>
            </a:r>
            <a:r>
              <a:rPr lang="en-US" sz="1200" b="0" i="0" u="none" strike="noStrike" kern="1200" baseline="0" dirty="0" err="1" smtClean="0">
                <a:solidFill>
                  <a:schemeClr val="tx1"/>
                </a:solidFill>
                <a:latin typeface="+mn-lt"/>
                <a:ea typeface="+mn-ea"/>
                <a:cs typeface="+mn-cs"/>
              </a:rPr>
              <a:t>Mr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Junkins</a:t>
            </a:r>
            <a:r>
              <a:rPr lang="en-US" sz="1200" b="0" i="0" u="none" strike="noStrike" kern="1200" baseline="0" dirty="0" smtClean="0">
                <a:solidFill>
                  <a:schemeClr val="tx1"/>
                </a:solidFill>
                <a:latin typeface="+mn-lt"/>
                <a:ea typeface="+mn-ea"/>
                <a:cs typeface="+mn-cs"/>
              </a:rPr>
              <a:t> has worked in a variety of settings from hospital in-patient and out-patient facilities to private practice. Currently, he is the co-owner of </a:t>
            </a:r>
            <a:r>
              <a:rPr lang="en-US" sz="1200" b="0" i="0" u="none" strike="noStrike" kern="1200" baseline="0" dirty="0" err="1" smtClean="0">
                <a:solidFill>
                  <a:schemeClr val="tx1"/>
                </a:solidFill>
                <a:latin typeface="+mn-lt"/>
                <a:ea typeface="+mn-ea"/>
                <a:cs typeface="+mn-cs"/>
              </a:rPr>
              <a:t>Dosher</a:t>
            </a:r>
            <a:r>
              <a:rPr lang="en-US" sz="1200" b="0" i="0" u="none" strike="noStrike" kern="1200" baseline="0" dirty="0" smtClean="0">
                <a:solidFill>
                  <a:schemeClr val="tx1"/>
                </a:solidFill>
                <a:latin typeface="+mn-lt"/>
                <a:ea typeface="+mn-ea"/>
                <a:cs typeface="+mn-cs"/>
              </a:rPr>
              <a:t> Physical Therapy Associates in Easley, South Carolina. Throughout his career, </a:t>
            </a:r>
            <a:r>
              <a:rPr lang="en-US" sz="1200" b="0" i="0" u="none" strike="noStrike" kern="1200" baseline="0" dirty="0" err="1" smtClean="0">
                <a:solidFill>
                  <a:schemeClr val="tx1"/>
                </a:solidFill>
                <a:latin typeface="+mn-lt"/>
                <a:ea typeface="+mn-ea"/>
                <a:cs typeface="+mn-cs"/>
              </a:rPr>
              <a:t>Mr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Junkins</a:t>
            </a:r>
            <a:r>
              <a:rPr lang="en-US" sz="1200" b="0" i="0" u="none" strike="noStrike" kern="1200" baseline="0" dirty="0" smtClean="0">
                <a:solidFill>
                  <a:schemeClr val="tx1"/>
                </a:solidFill>
                <a:latin typeface="+mn-lt"/>
                <a:ea typeface="+mn-ea"/>
                <a:cs typeface="+mn-cs"/>
              </a:rPr>
              <a:t> has shared his enthusiasm for health, wellness, and the physical therapy profession. Within his community, he has enjoyed coordinating and participating in several health fairs, road races, "Relay for Life" events, and assisting with the March of Dimes. As a mentor, he has participated in APTA's physical therapist assistant mentorship program and has interacted with students as a clinical instructor and as an adjunct instructor for Greenville Community College. </a:t>
            </a:r>
            <a:r>
              <a:rPr lang="en-US" sz="1200" b="0" i="0" u="none" strike="noStrike" kern="1200" baseline="0" dirty="0" err="1" smtClean="0">
                <a:solidFill>
                  <a:schemeClr val="tx1"/>
                </a:solidFill>
                <a:latin typeface="+mn-lt"/>
                <a:ea typeface="+mn-ea"/>
                <a:cs typeface="+mn-cs"/>
              </a:rPr>
              <a:t>Mr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Junkins</a:t>
            </a:r>
            <a:r>
              <a:rPr lang="en-US" sz="1200" b="0" i="0" u="none" strike="noStrike" kern="1200" baseline="0" dirty="0" smtClean="0">
                <a:solidFill>
                  <a:schemeClr val="tx1"/>
                </a:solidFill>
                <a:latin typeface="+mn-lt"/>
                <a:ea typeface="+mn-ea"/>
                <a:cs typeface="+mn-cs"/>
              </a:rPr>
              <a:t> has been very active within the South Carolina Chapter. He has served as an affiliate delegate, chair of the chapter's Affiliate Special Interest Group, as its representative to the Representative Body of the National Assembly, has worked on several committees, and as a member of the chapter's Board of Directors. Currently, he holds an appointment to the South Carolina Board of PT Examiners. In 2001, the South Carolina Chapter recognized </a:t>
            </a:r>
            <a:r>
              <a:rPr lang="en-US" sz="1200" b="0" i="0" u="none" strike="noStrike" kern="1200" baseline="0" dirty="0" err="1" smtClean="0">
                <a:solidFill>
                  <a:schemeClr val="tx1"/>
                </a:solidFill>
                <a:latin typeface="+mn-lt"/>
                <a:ea typeface="+mn-ea"/>
                <a:cs typeface="+mn-cs"/>
              </a:rPr>
              <a:t>Mr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Junkins</a:t>
            </a:r>
            <a:r>
              <a:rPr lang="en-US" sz="1200" b="0" i="0" u="none" strike="noStrike" kern="1200" baseline="0" dirty="0" smtClean="0">
                <a:solidFill>
                  <a:schemeClr val="tx1"/>
                </a:solidFill>
                <a:latin typeface="+mn-lt"/>
                <a:ea typeface="+mn-ea"/>
                <a:cs typeface="+mn-cs"/>
              </a:rPr>
              <a:t> as the first recipient of the Chris </a:t>
            </a:r>
            <a:r>
              <a:rPr lang="en-US" sz="1200" b="0" i="0" u="none" strike="noStrike" kern="1200" baseline="0" dirty="0" err="1" smtClean="0">
                <a:solidFill>
                  <a:schemeClr val="tx1"/>
                </a:solidFill>
                <a:latin typeface="+mn-lt"/>
                <a:ea typeface="+mn-ea"/>
                <a:cs typeface="+mn-cs"/>
              </a:rPr>
              <a:t>Junkins</a:t>
            </a:r>
            <a:r>
              <a:rPr lang="en-US" sz="1200" b="0" i="0" u="none" strike="noStrike" kern="1200" baseline="0" dirty="0" smtClean="0">
                <a:solidFill>
                  <a:schemeClr val="tx1"/>
                </a:solidFill>
                <a:latin typeface="+mn-lt"/>
                <a:ea typeface="+mn-ea"/>
                <a:cs typeface="+mn-cs"/>
              </a:rPr>
              <a:t> Award for Clinical Excellence, named in his honor. He has served as the vice president and delegate for the National Assembly, editor for the affiliate newsletter, and as a volunteer assisting the APTA Elections and Tellers Committee for the national office elections held during the House. At this time, </a:t>
            </a:r>
            <a:r>
              <a:rPr lang="en-US" sz="1200" b="0" i="0" u="none" strike="noStrike" kern="1200" baseline="0" dirty="0" err="1" smtClean="0">
                <a:solidFill>
                  <a:schemeClr val="tx1"/>
                </a:solidFill>
                <a:latin typeface="+mn-lt"/>
                <a:ea typeface="+mn-ea"/>
                <a:cs typeface="+mn-cs"/>
              </a:rPr>
              <a:t>Mr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Junkins</a:t>
            </a:r>
            <a:r>
              <a:rPr lang="en-US" sz="1200" b="0" i="0" u="none" strike="noStrike" kern="1200" baseline="0" dirty="0" smtClean="0">
                <a:solidFill>
                  <a:schemeClr val="tx1"/>
                </a:solidFill>
                <a:latin typeface="+mn-lt"/>
                <a:ea typeface="+mn-ea"/>
                <a:cs typeface="+mn-cs"/>
              </a:rPr>
              <a:t> is serving an appointment on the APTA Advisory Panel for Member Recruitment and Retention.” </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27</a:t>
            </a:fld>
            <a:endParaRPr lang="en-US"/>
          </a:p>
        </p:txBody>
      </p:sp>
    </p:spTree>
    <p:extLst>
      <p:ext uri="{BB962C8B-B14F-4D97-AF65-F5344CB8AC3E}">
        <p14:creationId xmlns:p14="http://schemas.microsoft.com/office/powerpoint/2010/main" val="690760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https://www.ncbi.nlm.nih.gov/mesh/?term=Physical+therapist+assistants. Accessed February 28, 2019.</a:t>
            </a:r>
          </a:p>
          <a:p>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28</a:t>
            </a:fld>
            <a:endParaRPr lang="en-US"/>
          </a:p>
        </p:txBody>
      </p:sp>
    </p:spTree>
    <p:extLst>
      <p:ext uri="{BB962C8B-B14F-4D97-AF65-F5344CB8AC3E}">
        <p14:creationId xmlns:p14="http://schemas.microsoft.com/office/powerpoint/2010/main" val="3527279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Crosier, J. "Have We Got an APP for You," PT in Motion, 2014 (July); 6(6):60-61. Available from http://www.apta.org/PTinMotion/2014/7/PTAsToday/. Accessed February 28, 2019.</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29</a:t>
            </a:fld>
            <a:endParaRPr lang="en-US"/>
          </a:p>
        </p:txBody>
      </p:sp>
    </p:spTree>
    <p:extLst>
      <p:ext uri="{BB962C8B-B14F-4D97-AF65-F5344CB8AC3E}">
        <p14:creationId xmlns:p14="http://schemas.microsoft.com/office/powerpoint/2010/main" val="2897773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(1) 2015 House of Delegates Minutes;</a:t>
            </a:r>
            <a:r>
              <a:rPr lang="en-US" baseline="0" dirty="0" smtClean="0"/>
              <a:t> (2) Component Governance Department, APTA (2/19). </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30</a:t>
            </a:fld>
            <a:endParaRPr lang="en-US"/>
          </a:p>
        </p:txBody>
      </p:sp>
    </p:spTree>
    <p:extLst>
      <p:ext uri="{BB962C8B-B14F-4D97-AF65-F5344CB8AC3E}">
        <p14:creationId xmlns:p14="http://schemas.microsoft.com/office/powerpoint/2010/main" val="206699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Photo courtesy</a:t>
            </a:r>
            <a:r>
              <a:rPr lang="en-US" baseline="0" dirty="0" smtClean="0"/>
              <a:t> of  St Catherine University. </a:t>
            </a:r>
            <a:endParaRPr lang="en-US" dirty="0" smtClean="0"/>
          </a:p>
          <a:p>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3</a:t>
            </a:fld>
            <a:endParaRPr lang="en-US"/>
          </a:p>
        </p:txBody>
      </p:sp>
    </p:spTree>
    <p:extLst>
      <p:ext uri="{BB962C8B-B14F-4D97-AF65-F5344CB8AC3E}">
        <p14:creationId xmlns:p14="http://schemas.microsoft.com/office/powerpoint/2010/main" val="4035837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dirty="0" smtClean="0"/>
              <a:t>‘Pathways’ named APTA’s </a:t>
            </a:r>
            <a:r>
              <a:rPr lang="en-US" dirty="0" err="1" smtClean="0"/>
              <a:t>postgraduation</a:t>
            </a:r>
            <a:r>
              <a:rPr lang="en-US" dirty="0" smtClean="0"/>
              <a:t> proficiency programs for PTAs,” PT in Motion, 2016</a:t>
            </a:r>
            <a:r>
              <a:rPr lang="en-US" baseline="0" dirty="0" smtClean="0"/>
              <a:t> (April); 8(3): 50. Accessible from http://www.apta.org/PTinMotion/2016/4/ProfessionalPulse/, (Scroll down to the “Association Resources” section.) Accessed February 28, 2019. </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31</a:t>
            </a:fld>
            <a:endParaRPr lang="en-US"/>
          </a:p>
        </p:txBody>
      </p:sp>
    </p:spTree>
    <p:extLst>
      <p:ext uri="{BB962C8B-B14F-4D97-AF65-F5344CB8AC3E}">
        <p14:creationId xmlns:p14="http://schemas.microsoft.com/office/powerpoint/2010/main" val="3694310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NEXT 2018 Conference photos.</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32</a:t>
            </a:fld>
            <a:endParaRPr lang="en-US"/>
          </a:p>
        </p:txBody>
      </p:sp>
    </p:spTree>
    <p:extLst>
      <p:ext uri="{BB962C8B-B14F-4D97-AF65-F5344CB8AC3E}">
        <p14:creationId xmlns:p14="http://schemas.microsoft.com/office/powerpoint/2010/main" val="948879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NEXT 2018 Conference photos.</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33</a:t>
            </a:fld>
            <a:endParaRPr lang="en-US"/>
          </a:p>
        </p:txBody>
      </p:sp>
    </p:spTree>
    <p:extLst>
      <p:ext uri="{BB962C8B-B14F-4D97-AF65-F5344CB8AC3E}">
        <p14:creationId xmlns:p14="http://schemas.microsoft.com/office/powerpoint/2010/main" val="2539957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NEXT 2018 Conference photos.</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34</a:t>
            </a:fld>
            <a:endParaRPr lang="en-US"/>
          </a:p>
        </p:txBody>
      </p:sp>
    </p:spTree>
    <p:extLst>
      <p:ext uri="{BB962C8B-B14F-4D97-AF65-F5344CB8AC3E}">
        <p14:creationId xmlns:p14="http://schemas.microsoft.com/office/powerpoint/2010/main" val="1108225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Front row (left to right):  Anthony DiFilippo, PT, DPT, MEd, APTA Board</a:t>
            </a:r>
            <a:r>
              <a:rPr lang="en-US" baseline="0" dirty="0" smtClean="0"/>
              <a:t> of Directors</a:t>
            </a:r>
            <a:r>
              <a:rPr lang="en-US" dirty="0" smtClean="0"/>
              <a:t>; Justin Moore, PT, DPT, Chief Executive Officer, APTA; Sharon L. Dunn, PT, PhD, President, APTA. Source: NEXT 2018 Conference photos.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35</a:t>
            </a:fld>
            <a:endParaRPr lang="en-US"/>
          </a:p>
        </p:txBody>
      </p:sp>
    </p:spTree>
    <p:extLst>
      <p:ext uri="{BB962C8B-B14F-4D97-AF65-F5344CB8AC3E}">
        <p14:creationId xmlns:p14="http://schemas.microsoft.com/office/powerpoint/2010/main" val="3084347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36</a:t>
            </a:fld>
            <a:endParaRPr lang="en-US"/>
          </a:p>
        </p:txBody>
      </p:sp>
    </p:spTree>
    <p:extLst>
      <p:ext uri="{BB962C8B-B14F-4D97-AF65-F5344CB8AC3E}">
        <p14:creationId xmlns:p14="http://schemas.microsoft.com/office/powerpoint/2010/main" val="640933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St. Mary’s Junior College physical therapist assistant program / St Catherine’s University. </a:t>
            </a:r>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4</a:t>
            </a:fld>
            <a:endParaRPr lang="en-US"/>
          </a:p>
        </p:txBody>
      </p:sp>
    </p:spTree>
    <p:extLst>
      <p:ext uri="{BB962C8B-B14F-4D97-AF65-F5344CB8AC3E}">
        <p14:creationId xmlns:p14="http://schemas.microsoft.com/office/powerpoint/2010/main" val="193219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Sources (left to right):  </a:t>
            </a:r>
          </a:p>
          <a:p>
            <a:r>
              <a:rPr lang="en-US" sz="1200" b="1" i="1" dirty="0" smtClean="0"/>
              <a:t>Progress Report, </a:t>
            </a:r>
            <a:r>
              <a:rPr lang="en-US" sz="1200" dirty="0" smtClean="0"/>
              <a:t>1972, Vol 1, No. 4 (Apr.), p.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smtClean="0"/>
              <a:t>Progress Report, </a:t>
            </a:r>
            <a:r>
              <a:rPr lang="en-US" sz="1200" dirty="0" smtClean="0"/>
              <a:t>1972, Vol 1, No. 7 (July), p. 3.</a:t>
            </a:r>
          </a:p>
          <a:p>
            <a:r>
              <a:rPr lang="en-US" sz="1200" b="1" i="1" dirty="0" smtClean="0"/>
              <a:t>Progress Report, </a:t>
            </a:r>
            <a:r>
              <a:rPr lang="en-US" sz="1200" dirty="0" smtClean="0"/>
              <a:t>1972, Vol 1, No. 12 (Dec.), p. 2.</a:t>
            </a:r>
          </a:p>
          <a:p>
            <a:endParaRPr lang="en-US" sz="1200" dirty="0" smtClean="0"/>
          </a:p>
          <a:p>
            <a:endParaRPr lang="en-US" sz="1200" dirty="0" smtClean="0"/>
          </a:p>
        </p:txBody>
      </p:sp>
      <p:sp>
        <p:nvSpPr>
          <p:cNvPr id="4" name="Slide Number Placeholder 3"/>
          <p:cNvSpPr>
            <a:spLocks noGrp="1"/>
          </p:cNvSpPr>
          <p:nvPr>
            <p:ph type="sldNum" sz="quarter" idx="10"/>
          </p:nvPr>
        </p:nvSpPr>
        <p:spPr/>
        <p:txBody>
          <a:bodyPr/>
          <a:lstStyle/>
          <a:p>
            <a:fld id="{E635826F-D4F7-4610-8FAF-3DDB4C0E1AAA}" type="slidenum">
              <a:rPr lang="en-US" smtClean="0"/>
              <a:t>5</a:t>
            </a:fld>
            <a:endParaRPr lang="en-US"/>
          </a:p>
        </p:txBody>
      </p:sp>
    </p:spTree>
    <p:extLst>
      <p:ext uri="{BB962C8B-B14F-4D97-AF65-F5344CB8AC3E}">
        <p14:creationId xmlns:p14="http://schemas.microsoft.com/office/powerpoint/2010/main" val="410217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1973</a:t>
            </a:r>
            <a:r>
              <a:rPr lang="en-US" baseline="0" dirty="0" smtClean="0"/>
              <a:t> graduating class of PTAs from Greenville Technical College.</a:t>
            </a:r>
          </a:p>
          <a:p>
            <a:endParaRPr lang="en-US" baseline="0" dirty="0" smtClean="0"/>
          </a:p>
          <a:p>
            <a:r>
              <a:rPr lang="en-US" sz="1200" b="0" i="0" u="none" strike="noStrike" kern="1200" dirty="0" smtClean="0">
                <a:solidFill>
                  <a:schemeClr val="tx1"/>
                </a:solidFill>
                <a:effectLst/>
                <a:latin typeface="+mn-lt"/>
                <a:ea typeface="+mn-ea"/>
                <a:cs typeface="+mn-cs"/>
                <a:hlinkClick r:id="rId3" tooltip="Celebrating a Milestone: 35 Years of PTAs"/>
              </a:rPr>
              <a:t>Source: Celebrating a Milestone: 35 Years of PTAs. </a:t>
            </a:r>
            <a:r>
              <a:rPr lang="en-US" sz="1200" b="0" i="0" kern="1200" dirty="0" err="1" smtClean="0">
                <a:solidFill>
                  <a:schemeClr val="tx1"/>
                </a:solidFill>
                <a:effectLst/>
                <a:latin typeface="+mn-lt"/>
                <a:ea typeface="+mn-ea"/>
                <a:cs typeface="+mn-cs"/>
              </a:rPr>
              <a:t>Wojciechowski</a:t>
            </a:r>
            <a:r>
              <a:rPr lang="en-US" sz="1200" b="0" i="0" kern="1200" dirty="0" smtClean="0">
                <a:solidFill>
                  <a:schemeClr val="tx1"/>
                </a:solidFill>
                <a:effectLst/>
                <a:latin typeface="+mn-lt"/>
                <a:ea typeface="+mn-ea"/>
                <a:cs typeface="+mn-cs"/>
              </a:rPr>
              <a:t>, Michele.</a:t>
            </a:r>
            <a:r>
              <a:rPr lang="en-US" sz="1200" b="1" i="0" kern="1200" dirty="0" smtClean="0">
                <a:solidFill>
                  <a:schemeClr val="tx1"/>
                </a:solidFill>
                <a:effectLst/>
                <a:latin typeface="+mn-lt"/>
                <a:ea typeface="+mn-ea"/>
                <a:cs typeface="+mn-cs"/>
              </a:rPr>
              <a:t>PT: Magazine of Physical Therapy; Alexandria</a:t>
            </a:r>
            <a:r>
              <a:rPr lang="en-US" sz="1200" b="0" i="0" kern="1200" dirty="0" smtClean="0">
                <a:solidFill>
                  <a:schemeClr val="tx1"/>
                </a:solidFill>
                <a:effectLst/>
                <a:latin typeface="+mn-lt"/>
                <a:ea typeface="+mn-ea"/>
                <a:cs typeface="+mn-cs"/>
              </a:rPr>
              <a:t> Vol. 12, </a:t>
            </a:r>
            <a:r>
              <a:rPr lang="en-US" sz="1200" b="0" i="0" kern="1200" dirty="0" err="1" smtClean="0">
                <a:solidFill>
                  <a:schemeClr val="tx1"/>
                </a:solidFill>
                <a:effectLst/>
                <a:latin typeface="+mn-lt"/>
                <a:ea typeface="+mn-ea"/>
                <a:cs typeface="+mn-cs"/>
              </a:rPr>
              <a:t>Iss</a:t>
            </a:r>
            <a:r>
              <a:rPr lang="en-US" sz="1200" b="0" i="0" kern="1200" dirty="0" smtClean="0">
                <a:solidFill>
                  <a:schemeClr val="tx1"/>
                </a:solidFill>
                <a:effectLst/>
                <a:latin typeface="+mn-lt"/>
                <a:ea typeface="+mn-ea"/>
                <a:cs typeface="+mn-cs"/>
              </a:rPr>
              <a:t>. 2,  (Feb 2004): 42-49.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635826F-D4F7-4610-8FAF-3DDB4C0E1AAA}" type="slidenum">
              <a:rPr lang="en-US" smtClean="0"/>
              <a:t>6</a:t>
            </a:fld>
            <a:endParaRPr lang="en-US"/>
          </a:p>
        </p:txBody>
      </p:sp>
    </p:spTree>
    <p:extLst>
      <p:ext uri="{BB962C8B-B14F-4D97-AF65-F5344CB8AC3E}">
        <p14:creationId xmlns:p14="http://schemas.microsoft.com/office/powerpoint/2010/main" val="649586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Progress Report</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Vol. 3, No.</a:t>
            </a:r>
            <a:r>
              <a:rPr lang="en-US" sz="1200" b="0" kern="1200" baseline="0" dirty="0" smtClean="0">
                <a:solidFill>
                  <a:schemeClr val="tx1"/>
                </a:solidFill>
                <a:effectLst/>
                <a:latin typeface="+mn-lt"/>
                <a:ea typeface="+mn-ea"/>
                <a:cs typeface="+mn-cs"/>
              </a:rPr>
              <a:t> 7, 1973 (July-Aug), p. 1.</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35826F-D4F7-4610-8FAF-3DDB4C0E1AAA}" type="slidenum">
              <a:rPr lang="en-US" smtClean="0"/>
              <a:t>7</a:t>
            </a:fld>
            <a:endParaRPr lang="en-US"/>
          </a:p>
        </p:txBody>
      </p:sp>
    </p:spTree>
    <p:extLst>
      <p:ext uri="{BB962C8B-B14F-4D97-AF65-F5344CB8AC3E}">
        <p14:creationId xmlns:p14="http://schemas.microsoft.com/office/powerpoint/2010/main" val="72316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Progress Report</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Vol. 3, No.</a:t>
            </a:r>
            <a:r>
              <a:rPr lang="en-US" sz="1200" b="0" kern="1200" baseline="0" dirty="0" smtClean="0">
                <a:solidFill>
                  <a:schemeClr val="tx1"/>
                </a:solidFill>
                <a:effectLst/>
                <a:latin typeface="+mn-lt"/>
                <a:ea typeface="+mn-ea"/>
                <a:cs typeface="+mn-cs"/>
              </a:rPr>
              <a:t> 7, 1974, p. 3.</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35826F-D4F7-4610-8FAF-3DDB4C0E1AAA}" type="slidenum">
              <a:rPr lang="en-US" smtClean="0"/>
              <a:t>8</a:t>
            </a:fld>
            <a:endParaRPr lang="en-US"/>
          </a:p>
        </p:txBody>
      </p:sp>
    </p:spTree>
    <p:extLst>
      <p:ext uri="{BB962C8B-B14F-4D97-AF65-F5344CB8AC3E}">
        <p14:creationId xmlns:p14="http://schemas.microsoft.com/office/powerpoint/2010/main" val="39725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 American Physical Therapy Association, 2018.</a:t>
            </a:r>
            <a:r>
              <a:rPr lang="en-US" sz="1200" b="1" kern="1200" baseline="0" dirty="0" smtClean="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35826F-D4F7-4610-8FAF-3DDB4C0E1AAA}" type="slidenum">
              <a:rPr lang="en-US" smtClean="0"/>
              <a:t>9</a:t>
            </a:fld>
            <a:endParaRPr lang="en-US"/>
          </a:p>
        </p:txBody>
      </p:sp>
    </p:spTree>
    <p:extLst>
      <p:ext uri="{BB962C8B-B14F-4D97-AF65-F5344CB8AC3E}">
        <p14:creationId xmlns:p14="http://schemas.microsoft.com/office/powerpoint/2010/main" val="2798630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4EAD17-6EF9-8047-A0B0-3EBC47D3BA7F}"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2AD6F-0481-C74B-8D98-4651D77C3D15}" type="slidenum">
              <a:rPr lang="en-US" smtClean="0"/>
              <a:t>‹#›</a:t>
            </a:fld>
            <a:endParaRPr lang="en-US"/>
          </a:p>
        </p:txBody>
      </p:sp>
    </p:spTree>
    <p:extLst>
      <p:ext uri="{BB962C8B-B14F-4D97-AF65-F5344CB8AC3E}">
        <p14:creationId xmlns:p14="http://schemas.microsoft.com/office/powerpoint/2010/main" val="4102401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EAD17-6EF9-8047-A0B0-3EBC47D3BA7F}"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2AD6F-0481-C74B-8D98-4651D77C3D15}" type="slidenum">
              <a:rPr lang="en-US" smtClean="0"/>
              <a:t>‹#›</a:t>
            </a:fld>
            <a:endParaRPr lang="en-US"/>
          </a:p>
        </p:txBody>
      </p:sp>
    </p:spTree>
    <p:extLst>
      <p:ext uri="{BB962C8B-B14F-4D97-AF65-F5344CB8AC3E}">
        <p14:creationId xmlns:p14="http://schemas.microsoft.com/office/powerpoint/2010/main" val="3931538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EAD17-6EF9-8047-A0B0-3EBC47D3BA7F}"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2AD6F-0481-C74B-8D98-4651D77C3D15}" type="slidenum">
              <a:rPr lang="en-US" smtClean="0"/>
              <a:t>‹#›</a:t>
            </a:fld>
            <a:endParaRPr lang="en-US"/>
          </a:p>
        </p:txBody>
      </p:sp>
    </p:spTree>
    <p:extLst>
      <p:ext uri="{BB962C8B-B14F-4D97-AF65-F5344CB8AC3E}">
        <p14:creationId xmlns:p14="http://schemas.microsoft.com/office/powerpoint/2010/main" val="1561040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4EAD17-6EF9-8047-A0B0-3EBC47D3BA7F}"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2AD6F-0481-C74B-8D98-4651D77C3D15}" type="slidenum">
              <a:rPr lang="en-US" smtClean="0"/>
              <a:t>‹#›</a:t>
            </a:fld>
            <a:endParaRPr lang="en-US"/>
          </a:p>
        </p:txBody>
      </p:sp>
    </p:spTree>
    <p:extLst>
      <p:ext uri="{BB962C8B-B14F-4D97-AF65-F5344CB8AC3E}">
        <p14:creationId xmlns:p14="http://schemas.microsoft.com/office/powerpoint/2010/main" val="393688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4EAD17-6EF9-8047-A0B0-3EBC47D3BA7F}" type="datetimeFigureOut">
              <a:rPr lang="en-US" smtClean="0"/>
              <a:t>4/5/2019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2AD6F-0481-C74B-8D98-4651D77C3D15}" type="slidenum">
              <a:rPr lang="en-US" smtClean="0"/>
              <a:t>‹#›</a:t>
            </a:fld>
            <a:endParaRPr lang="en-US"/>
          </a:p>
        </p:txBody>
      </p:sp>
    </p:spTree>
    <p:extLst>
      <p:ext uri="{BB962C8B-B14F-4D97-AF65-F5344CB8AC3E}">
        <p14:creationId xmlns:p14="http://schemas.microsoft.com/office/powerpoint/2010/main" val="2210875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4EAD17-6EF9-8047-A0B0-3EBC47D3BA7F}" type="datetimeFigureOut">
              <a:rPr lang="en-US" smtClean="0"/>
              <a:t>4/5/2019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2AD6F-0481-C74B-8D98-4651D77C3D15}" type="slidenum">
              <a:rPr lang="en-US" smtClean="0"/>
              <a:t>‹#›</a:t>
            </a:fld>
            <a:endParaRPr lang="en-US"/>
          </a:p>
        </p:txBody>
      </p:sp>
    </p:spTree>
    <p:extLst>
      <p:ext uri="{BB962C8B-B14F-4D97-AF65-F5344CB8AC3E}">
        <p14:creationId xmlns:p14="http://schemas.microsoft.com/office/powerpoint/2010/main" val="1183533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EAD17-6EF9-8047-A0B0-3EBC47D3BA7F}" type="datetimeFigureOut">
              <a:rPr lang="en-US" smtClean="0"/>
              <a:t>4/5/2019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02AD6F-0481-C74B-8D98-4651D77C3D15}" type="slidenum">
              <a:rPr lang="en-US" smtClean="0"/>
              <a:t>‹#›</a:t>
            </a:fld>
            <a:endParaRPr lang="en-US"/>
          </a:p>
        </p:txBody>
      </p:sp>
    </p:spTree>
    <p:extLst>
      <p:ext uri="{BB962C8B-B14F-4D97-AF65-F5344CB8AC3E}">
        <p14:creationId xmlns:p14="http://schemas.microsoft.com/office/powerpoint/2010/main" val="1477908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4EAD17-6EF9-8047-A0B0-3EBC47D3BA7F}" type="datetimeFigureOut">
              <a:rPr lang="en-US" smtClean="0"/>
              <a:t>4/5/2019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2AD6F-0481-C74B-8D98-4651D77C3D15}" type="slidenum">
              <a:rPr lang="en-US" smtClean="0"/>
              <a:t>‹#›</a:t>
            </a:fld>
            <a:endParaRPr lang="en-US"/>
          </a:p>
        </p:txBody>
      </p:sp>
    </p:spTree>
    <p:extLst>
      <p:ext uri="{BB962C8B-B14F-4D97-AF65-F5344CB8AC3E}">
        <p14:creationId xmlns:p14="http://schemas.microsoft.com/office/powerpoint/2010/main" val="2069316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EAD17-6EF9-8047-A0B0-3EBC47D3BA7F}" type="datetimeFigureOut">
              <a:rPr lang="en-US" smtClean="0"/>
              <a:t>4/5/2019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02AD6F-0481-C74B-8D98-4651D77C3D15}" type="slidenum">
              <a:rPr lang="en-US" smtClean="0"/>
              <a:t>‹#›</a:t>
            </a:fld>
            <a:endParaRPr lang="en-US"/>
          </a:p>
        </p:txBody>
      </p:sp>
    </p:spTree>
    <p:extLst>
      <p:ext uri="{BB962C8B-B14F-4D97-AF65-F5344CB8AC3E}">
        <p14:creationId xmlns:p14="http://schemas.microsoft.com/office/powerpoint/2010/main" val="3579418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4EAD17-6EF9-8047-A0B0-3EBC47D3BA7F}" type="datetimeFigureOut">
              <a:rPr lang="en-US" smtClean="0"/>
              <a:t>4/5/2019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2AD6F-0481-C74B-8D98-4651D77C3D15}" type="slidenum">
              <a:rPr lang="en-US" smtClean="0"/>
              <a:t>‹#›</a:t>
            </a:fld>
            <a:endParaRPr lang="en-US"/>
          </a:p>
        </p:txBody>
      </p:sp>
    </p:spTree>
    <p:extLst>
      <p:ext uri="{BB962C8B-B14F-4D97-AF65-F5344CB8AC3E}">
        <p14:creationId xmlns:p14="http://schemas.microsoft.com/office/powerpoint/2010/main" val="48855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4EAD17-6EF9-8047-A0B0-3EBC47D3BA7F}" type="datetimeFigureOut">
              <a:rPr lang="en-US" smtClean="0"/>
              <a:t>4/5/2019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2AD6F-0481-C74B-8D98-4651D77C3D15}" type="slidenum">
              <a:rPr lang="en-US" smtClean="0"/>
              <a:t>‹#›</a:t>
            </a:fld>
            <a:endParaRPr lang="en-US"/>
          </a:p>
        </p:txBody>
      </p:sp>
    </p:spTree>
    <p:extLst>
      <p:ext uri="{BB962C8B-B14F-4D97-AF65-F5344CB8AC3E}">
        <p14:creationId xmlns:p14="http://schemas.microsoft.com/office/powerpoint/2010/main" val="1055093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A4EAD17-6EF9-8047-A0B0-3EBC47D3BA7F}" type="datetimeFigureOut">
              <a:rPr lang="en-US" smtClean="0"/>
              <a:t>4/5/2019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E02AD6F-0481-C74B-8D98-4651D77C3D15}" type="slidenum">
              <a:rPr lang="en-US" smtClean="0"/>
              <a:t>‹#›</a:t>
            </a:fld>
            <a:endParaRPr lang="en-US"/>
          </a:p>
        </p:txBody>
      </p:sp>
    </p:spTree>
    <p:extLst>
      <p:ext uri="{BB962C8B-B14F-4D97-AF65-F5344CB8AC3E}">
        <p14:creationId xmlns:p14="http://schemas.microsoft.com/office/powerpoint/2010/main" val="672509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080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2452" y="95693"/>
            <a:ext cx="6132662" cy="4273291"/>
          </a:xfrm>
          <a:prstGeom prst="rect">
            <a:avLst/>
          </a:prstGeom>
        </p:spPr>
      </p:pic>
      <p:sp>
        <p:nvSpPr>
          <p:cNvPr id="4" name="TextBox 3"/>
          <p:cNvSpPr txBox="1"/>
          <p:nvPr/>
        </p:nvSpPr>
        <p:spPr>
          <a:xfrm>
            <a:off x="6826102" y="1137684"/>
            <a:ext cx="2105247" cy="3108543"/>
          </a:xfrm>
          <a:prstGeom prst="rect">
            <a:avLst/>
          </a:prstGeom>
          <a:noFill/>
        </p:spPr>
        <p:txBody>
          <a:bodyPr wrap="square" rtlCol="0">
            <a:spAutoFit/>
          </a:bodyPr>
          <a:lstStyle/>
          <a:p>
            <a:r>
              <a:rPr lang="en-US" sz="2800" b="1" dirty="0" smtClean="0"/>
              <a:t>PTA students</a:t>
            </a:r>
          </a:p>
          <a:p>
            <a:endParaRPr lang="en-US" sz="2800" b="1" dirty="0"/>
          </a:p>
          <a:p>
            <a:r>
              <a:rPr lang="en-US" sz="2800" b="1" dirty="0" smtClean="0"/>
              <a:t>Greenville Technical College</a:t>
            </a:r>
          </a:p>
          <a:p>
            <a:r>
              <a:rPr lang="en-US" sz="2800" b="1" dirty="0" smtClean="0"/>
              <a:t> </a:t>
            </a:r>
          </a:p>
          <a:p>
            <a:r>
              <a:rPr lang="en-US" sz="2800" b="1" dirty="0" smtClean="0"/>
              <a:t>circa 1976</a:t>
            </a:r>
            <a:endParaRPr lang="en-US" sz="2800" b="1" dirty="0"/>
          </a:p>
        </p:txBody>
      </p:sp>
    </p:spTree>
    <p:extLst>
      <p:ext uri="{BB962C8B-B14F-4D97-AF65-F5344CB8AC3E}">
        <p14:creationId xmlns:p14="http://schemas.microsoft.com/office/powerpoint/2010/main" val="3853445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8344" y="288619"/>
            <a:ext cx="8374742" cy="4031873"/>
          </a:xfrm>
          <a:prstGeom prst="rect">
            <a:avLst/>
          </a:prstGeom>
        </p:spPr>
        <p:txBody>
          <a:bodyPr wrap="square">
            <a:spAutoFit/>
          </a:bodyPr>
          <a:lstStyle/>
          <a:p>
            <a:pPr algn="ctr"/>
            <a:r>
              <a:rPr lang="en-US" sz="4400" b="1" dirty="0">
                <a:solidFill>
                  <a:srgbClr val="007FAC"/>
                </a:solidFill>
                <a:latin typeface="Arial" panose="020B0604020202020204" pitchFamily="34" charset="0"/>
              </a:rPr>
              <a:t>076.224-010</a:t>
            </a:r>
            <a:r>
              <a:rPr lang="en-US" sz="2800" b="1" dirty="0">
                <a:latin typeface="Arial" panose="020B0604020202020204" pitchFamily="34" charset="0"/>
              </a:rPr>
              <a:t> </a:t>
            </a:r>
            <a:endParaRPr lang="en-US" sz="2800" b="1" dirty="0" smtClean="0">
              <a:latin typeface="Arial" panose="020B0604020202020204" pitchFamily="34" charset="0"/>
            </a:endParaRPr>
          </a:p>
          <a:p>
            <a:pPr algn="ctr"/>
            <a:endParaRPr lang="en-US" sz="2800" b="1" dirty="0" smtClean="0">
              <a:latin typeface="Arial" panose="020B0604020202020204" pitchFamily="34" charset="0"/>
            </a:endParaRPr>
          </a:p>
          <a:p>
            <a:pPr algn="ctr"/>
            <a:r>
              <a:rPr lang="en-US" sz="2800" b="1" dirty="0" smtClean="0">
                <a:latin typeface="Arial" panose="020B0604020202020204" pitchFamily="34" charset="0"/>
              </a:rPr>
              <a:t>PHYSICAL THERAPIST ASSISTANT </a:t>
            </a:r>
          </a:p>
          <a:p>
            <a:pPr algn="ctr"/>
            <a:r>
              <a:rPr lang="en-US" sz="2800" b="1" dirty="0" smtClean="0">
                <a:latin typeface="Arial" panose="020B0604020202020204" pitchFamily="34" charset="0"/>
              </a:rPr>
              <a:t>(</a:t>
            </a:r>
            <a:r>
              <a:rPr lang="en-US" sz="2800" b="1" dirty="0">
                <a:latin typeface="Arial" panose="020B0604020202020204" pitchFamily="34" charset="0"/>
              </a:rPr>
              <a:t>medical ser.)</a:t>
            </a:r>
          </a:p>
          <a:p>
            <a:pPr algn="ctr"/>
            <a:r>
              <a:rPr lang="en-US" sz="2800" b="1" dirty="0">
                <a:latin typeface="Arial" panose="020B0604020202020204" pitchFamily="34" charset="0"/>
              </a:rPr>
              <a:t>physical therapy </a:t>
            </a:r>
            <a:r>
              <a:rPr lang="en-US" sz="2800" b="1" dirty="0" smtClean="0">
                <a:latin typeface="Arial" panose="020B0604020202020204" pitchFamily="34" charset="0"/>
              </a:rPr>
              <a:t>technician</a:t>
            </a:r>
          </a:p>
          <a:p>
            <a:pPr algn="ctr"/>
            <a:endParaRPr lang="en-US" sz="2800" b="1" dirty="0">
              <a:latin typeface="Arial" panose="020B0604020202020204" pitchFamily="34" charset="0"/>
            </a:endParaRPr>
          </a:p>
          <a:p>
            <a:pPr algn="ctr"/>
            <a:r>
              <a:rPr lang="en-US" sz="2400" dirty="0" smtClean="0"/>
              <a:t>Recognition of the young profession in the Dictionary </a:t>
            </a:r>
            <a:r>
              <a:rPr lang="en-US" sz="2400" dirty="0"/>
              <a:t>of Occupational Titles, Employment and Training </a:t>
            </a:r>
            <a:r>
              <a:rPr lang="en-US" sz="2400" dirty="0" smtClean="0"/>
              <a:t>Administration, US </a:t>
            </a:r>
            <a:r>
              <a:rPr lang="en-US" sz="2400" dirty="0"/>
              <a:t>Department of </a:t>
            </a:r>
            <a:r>
              <a:rPr lang="en-US" sz="2400" dirty="0" smtClean="0"/>
              <a:t>Labor</a:t>
            </a:r>
            <a:endParaRPr lang="en-US" sz="2400" dirty="0"/>
          </a:p>
        </p:txBody>
      </p:sp>
      <p:sp>
        <p:nvSpPr>
          <p:cNvPr id="4" name="TextBox 3"/>
          <p:cNvSpPr txBox="1"/>
          <p:nvPr/>
        </p:nvSpPr>
        <p:spPr>
          <a:xfrm>
            <a:off x="7543800" y="288619"/>
            <a:ext cx="1023258" cy="584775"/>
          </a:xfrm>
          <a:prstGeom prst="rect">
            <a:avLst/>
          </a:prstGeom>
          <a:noFill/>
        </p:spPr>
        <p:txBody>
          <a:bodyPr wrap="square" rtlCol="0">
            <a:spAutoFit/>
          </a:bodyPr>
          <a:lstStyle/>
          <a:p>
            <a:r>
              <a:rPr lang="en-US" sz="3200" b="1" dirty="0" smtClean="0"/>
              <a:t>1978</a:t>
            </a:r>
            <a:endParaRPr lang="en-US" sz="3200" b="1" dirty="0"/>
          </a:p>
        </p:txBody>
      </p:sp>
    </p:spTree>
    <p:extLst>
      <p:ext uri="{BB962C8B-B14F-4D97-AF65-F5344CB8AC3E}">
        <p14:creationId xmlns:p14="http://schemas.microsoft.com/office/powerpoint/2010/main" val="848447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3829" y="3414169"/>
            <a:ext cx="1023258" cy="584775"/>
          </a:xfrm>
          <a:prstGeom prst="rect">
            <a:avLst/>
          </a:prstGeom>
          <a:noFill/>
        </p:spPr>
        <p:txBody>
          <a:bodyPr wrap="square" rtlCol="0">
            <a:spAutoFit/>
          </a:bodyPr>
          <a:lstStyle/>
          <a:p>
            <a:r>
              <a:rPr lang="en-US" sz="3200" b="1" dirty="0" smtClean="0"/>
              <a:t>1980</a:t>
            </a:r>
            <a:endParaRPr lang="en-US" sz="3200" b="1" dirty="0"/>
          </a:p>
        </p:txBody>
      </p:sp>
      <p:sp>
        <p:nvSpPr>
          <p:cNvPr id="8" name="TextBox 7"/>
          <p:cNvSpPr txBox="1"/>
          <p:nvPr/>
        </p:nvSpPr>
        <p:spPr>
          <a:xfrm>
            <a:off x="333829" y="304800"/>
            <a:ext cx="2975428" cy="1446550"/>
          </a:xfrm>
          <a:prstGeom prst="rect">
            <a:avLst/>
          </a:prstGeom>
          <a:noFill/>
        </p:spPr>
        <p:txBody>
          <a:bodyPr wrap="square" rtlCol="0">
            <a:spAutoFit/>
          </a:bodyPr>
          <a:lstStyle/>
          <a:p>
            <a:r>
              <a:rPr lang="en-US" sz="4400" b="1" dirty="0" smtClean="0"/>
              <a:t>Melinda Hong, SPTA</a:t>
            </a:r>
            <a:endParaRPr lang="en-US" sz="4400" b="1" dirty="0"/>
          </a:p>
        </p:txBody>
      </p:sp>
      <p:pic>
        <p:nvPicPr>
          <p:cNvPr id="9" name="Picture 8"/>
          <p:cNvPicPr>
            <a:picLocks noChangeAspect="1"/>
          </p:cNvPicPr>
          <p:nvPr/>
        </p:nvPicPr>
        <p:blipFill>
          <a:blip r:embed="rId3"/>
          <a:stretch>
            <a:fillRect/>
          </a:stretch>
        </p:blipFill>
        <p:spPr>
          <a:xfrm>
            <a:off x="3309257" y="-20127"/>
            <a:ext cx="5834743" cy="4491095"/>
          </a:xfrm>
          <a:prstGeom prst="rect">
            <a:avLst/>
          </a:prstGeom>
        </p:spPr>
      </p:pic>
      <p:sp>
        <p:nvSpPr>
          <p:cNvPr id="10" name="TextBox 9"/>
          <p:cNvSpPr txBox="1"/>
          <p:nvPr/>
        </p:nvSpPr>
        <p:spPr>
          <a:xfrm>
            <a:off x="333829" y="1890262"/>
            <a:ext cx="2786742" cy="1384995"/>
          </a:xfrm>
          <a:prstGeom prst="rect">
            <a:avLst/>
          </a:prstGeom>
          <a:noFill/>
        </p:spPr>
        <p:txBody>
          <a:bodyPr wrap="square" rtlCol="0">
            <a:spAutoFit/>
          </a:bodyPr>
          <a:lstStyle/>
          <a:p>
            <a:r>
              <a:rPr lang="en-US" sz="2800" b="1" dirty="0" smtClean="0"/>
              <a:t>1</a:t>
            </a:r>
            <a:r>
              <a:rPr lang="en-US" sz="2800" b="1" baseline="30000" dirty="0" smtClean="0"/>
              <a:t>st</a:t>
            </a:r>
            <a:r>
              <a:rPr lang="en-US" sz="2800" b="1" dirty="0" smtClean="0"/>
              <a:t> SPTA winner,  Mary McMillan Scholarship, $500</a:t>
            </a:r>
            <a:endParaRPr lang="en-US" sz="2800" b="1" dirty="0"/>
          </a:p>
        </p:txBody>
      </p:sp>
    </p:spTree>
    <p:extLst>
      <p:ext uri="{BB962C8B-B14F-4D97-AF65-F5344CB8AC3E}">
        <p14:creationId xmlns:p14="http://schemas.microsoft.com/office/powerpoint/2010/main" val="4165717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94394" cy="4455886"/>
          </a:xfrm>
          <a:prstGeom prst="rect">
            <a:avLst/>
          </a:prstGeom>
        </p:spPr>
      </p:pic>
      <p:sp>
        <p:nvSpPr>
          <p:cNvPr id="3" name="TextBox 2"/>
          <p:cNvSpPr txBox="1"/>
          <p:nvPr/>
        </p:nvSpPr>
        <p:spPr>
          <a:xfrm>
            <a:off x="5783943" y="1813211"/>
            <a:ext cx="3194007" cy="1815882"/>
          </a:xfrm>
          <a:prstGeom prst="rect">
            <a:avLst/>
          </a:prstGeom>
          <a:noFill/>
        </p:spPr>
        <p:txBody>
          <a:bodyPr wrap="square" rtlCol="0">
            <a:spAutoFit/>
          </a:bodyPr>
          <a:lstStyle/>
          <a:p>
            <a:r>
              <a:rPr lang="en-US" sz="2800" b="1" dirty="0" smtClean="0"/>
              <a:t>Reconstruction Aide  Ruby Decker creates </a:t>
            </a:r>
          </a:p>
          <a:p>
            <a:r>
              <a:rPr lang="en-US" sz="2800" b="1" dirty="0" smtClean="0"/>
              <a:t>PTA </a:t>
            </a:r>
            <a:r>
              <a:rPr lang="en-US" sz="2800" b="1" dirty="0"/>
              <a:t>Student </a:t>
            </a:r>
            <a:r>
              <a:rPr lang="en-US" sz="2800" b="1" dirty="0" smtClean="0"/>
              <a:t>Fund</a:t>
            </a:r>
          </a:p>
          <a:p>
            <a:r>
              <a:rPr lang="en-US" sz="2800" b="1" dirty="0" smtClean="0"/>
              <a:t>at NH VTC</a:t>
            </a:r>
            <a:endParaRPr lang="en-US" sz="2800" dirty="0"/>
          </a:p>
        </p:txBody>
      </p:sp>
      <p:sp>
        <p:nvSpPr>
          <p:cNvPr id="4" name="TextBox 3"/>
          <p:cNvSpPr txBox="1"/>
          <p:nvPr/>
        </p:nvSpPr>
        <p:spPr>
          <a:xfrm>
            <a:off x="7737220" y="209705"/>
            <a:ext cx="1023258" cy="584775"/>
          </a:xfrm>
          <a:prstGeom prst="rect">
            <a:avLst/>
          </a:prstGeom>
          <a:noFill/>
        </p:spPr>
        <p:txBody>
          <a:bodyPr wrap="square" rtlCol="0">
            <a:spAutoFit/>
          </a:bodyPr>
          <a:lstStyle/>
          <a:p>
            <a:r>
              <a:rPr lang="en-US" sz="3200" b="1" dirty="0" smtClean="0"/>
              <a:t>1982</a:t>
            </a:r>
            <a:endParaRPr lang="en-US" sz="3200" b="1" dirty="0"/>
          </a:p>
        </p:txBody>
      </p:sp>
    </p:spTree>
    <p:extLst>
      <p:ext uri="{BB962C8B-B14F-4D97-AF65-F5344CB8AC3E}">
        <p14:creationId xmlns:p14="http://schemas.microsoft.com/office/powerpoint/2010/main" val="2106839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2930979" cy="4462087"/>
          </a:xfrm>
          <a:prstGeom prst="rect">
            <a:avLst/>
          </a:prstGeom>
        </p:spPr>
      </p:pic>
      <p:sp>
        <p:nvSpPr>
          <p:cNvPr id="8" name="Rectangle 7"/>
          <p:cNvSpPr/>
          <p:nvPr/>
        </p:nvSpPr>
        <p:spPr>
          <a:xfrm>
            <a:off x="3327992" y="1315578"/>
            <a:ext cx="4174092" cy="2923877"/>
          </a:xfrm>
          <a:prstGeom prst="rect">
            <a:avLst/>
          </a:prstGeom>
        </p:spPr>
        <p:txBody>
          <a:bodyPr wrap="square">
            <a:spAutoFit/>
          </a:bodyPr>
          <a:lstStyle/>
          <a:p>
            <a:r>
              <a:rPr lang="en-US" sz="2800" b="1" dirty="0">
                <a:solidFill>
                  <a:srgbClr val="007FAC"/>
                </a:solidFill>
              </a:rPr>
              <a:t>Debbie </a:t>
            </a:r>
            <a:r>
              <a:rPr lang="en-US" sz="2800" b="1" dirty="0" smtClean="0">
                <a:solidFill>
                  <a:srgbClr val="007FAC"/>
                </a:solidFill>
              </a:rPr>
              <a:t>Schuerman, PTA (&amp; later PT), and her seeing eye dog A.J.</a:t>
            </a:r>
          </a:p>
          <a:p>
            <a:endParaRPr lang="en-US" sz="2800" b="1" dirty="0"/>
          </a:p>
          <a:p>
            <a:r>
              <a:rPr lang="en-US" sz="2400" b="1" dirty="0" smtClean="0"/>
              <a:t>1</a:t>
            </a:r>
            <a:r>
              <a:rPr lang="en-US" sz="2400" b="1" baseline="30000" dirty="0" smtClean="0"/>
              <a:t>st</a:t>
            </a:r>
            <a:r>
              <a:rPr lang="en-US" sz="2400" b="1" dirty="0" smtClean="0"/>
              <a:t> totally blind student to graduate from St. Mary’s Junior College 2-year PTA program</a:t>
            </a:r>
            <a:endParaRPr lang="en-US" sz="2400" b="1" dirty="0"/>
          </a:p>
        </p:txBody>
      </p:sp>
      <p:sp>
        <p:nvSpPr>
          <p:cNvPr id="10" name="TextBox 9"/>
          <p:cNvSpPr txBox="1"/>
          <p:nvPr/>
        </p:nvSpPr>
        <p:spPr>
          <a:xfrm>
            <a:off x="1816439" y="313829"/>
            <a:ext cx="1023258" cy="584775"/>
          </a:xfrm>
          <a:prstGeom prst="rect">
            <a:avLst/>
          </a:prstGeom>
          <a:noFill/>
        </p:spPr>
        <p:txBody>
          <a:bodyPr wrap="square" rtlCol="0">
            <a:spAutoFit/>
          </a:bodyPr>
          <a:lstStyle/>
          <a:p>
            <a:r>
              <a:rPr lang="en-US" sz="3200" b="1" dirty="0" smtClean="0"/>
              <a:t>1986</a:t>
            </a:r>
            <a:endParaRPr lang="en-US" sz="3200" b="1" dirty="0"/>
          </a:p>
        </p:txBody>
      </p:sp>
    </p:spTree>
    <p:extLst>
      <p:ext uri="{BB962C8B-B14F-4D97-AF65-F5344CB8AC3E}">
        <p14:creationId xmlns:p14="http://schemas.microsoft.com/office/powerpoint/2010/main" val="4213481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21308" y="0"/>
            <a:ext cx="7128315" cy="4462244"/>
          </a:xfrm>
          <a:prstGeom prst="rect">
            <a:avLst/>
          </a:prstGeom>
        </p:spPr>
      </p:pic>
      <p:sp>
        <p:nvSpPr>
          <p:cNvPr id="6" name="TextBox 5"/>
          <p:cNvSpPr txBox="1"/>
          <p:nvPr/>
        </p:nvSpPr>
        <p:spPr>
          <a:xfrm>
            <a:off x="7976959" y="180340"/>
            <a:ext cx="1023258" cy="584775"/>
          </a:xfrm>
          <a:prstGeom prst="rect">
            <a:avLst/>
          </a:prstGeom>
          <a:noFill/>
        </p:spPr>
        <p:txBody>
          <a:bodyPr wrap="square" rtlCol="0">
            <a:spAutoFit/>
          </a:bodyPr>
          <a:lstStyle/>
          <a:p>
            <a:r>
              <a:rPr lang="en-US" sz="3200" b="1" dirty="0" smtClean="0"/>
              <a:t>1989</a:t>
            </a:r>
            <a:endParaRPr lang="en-US" sz="3200" b="1" dirty="0"/>
          </a:p>
        </p:txBody>
      </p:sp>
    </p:spTree>
    <p:extLst>
      <p:ext uri="{BB962C8B-B14F-4D97-AF65-F5344CB8AC3E}">
        <p14:creationId xmlns:p14="http://schemas.microsoft.com/office/powerpoint/2010/main" val="1495198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9070" y="240282"/>
            <a:ext cx="1047889" cy="827631"/>
          </a:xfrm>
        </p:spPr>
        <p:txBody>
          <a:bodyPr>
            <a:normAutofit fontScale="90000"/>
          </a:bodyPr>
          <a:lstStyle/>
          <a:p>
            <a:r>
              <a:rPr lang="en-US" sz="3200" b="1" dirty="0" smtClean="0"/>
              <a:t>1992</a:t>
            </a:r>
            <a:br>
              <a:rPr lang="en-US" sz="3200" b="1" dirty="0" smtClean="0"/>
            </a:br>
            <a:endParaRPr lang="en-US" sz="2800" dirty="0"/>
          </a:p>
        </p:txBody>
      </p:sp>
      <p:pic>
        <p:nvPicPr>
          <p:cNvPr id="4" name="Picture 3"/>
          <p:cNvPicPr>
            <a:picLocks noChangeAspect="1"/>
          </p:cNvPicPr>
          <p:nvPr/>
        </p:nvPicPr>
        <p:blipFill>
          <a:blip r:embed="rId3"/>
          <a:stretch>
            <a:fillRect/>
          </a:stretch>
        </p:blipFill>
        <p:spPr>
          <a:xfrm>
            <a:off x="255561" y="-14477"/>
            <a:ext cx="6476531" cy="4458534"/>
          </a:xfrm>
          <a:prstGeom prst="rect">
            <a:avLst/>
          </a:prstGeom>
        </p:spPr>
      </p:pic>
      <p:sp>
        <p:nvSpPr>
          <p:cNvPr id="5" name="Rectangle 4"/>
          <p:cNvSpPr/>
          <p:nvPr/>
        </p:nvSpPr>
        <p:spPr>
          <a:xfrm>
            <a:off x="6999070" y="1047889"/>
            <a:ext cx="1972301" cy="3108543"/>
          </a:xfrm>
          <a:prstGeom prst="rect">
            <a:avLst/>
          </a:prstGeom>
        </p:spPr>
        <p:txBody>
          <a:bodyPr wrap="square">
            <a:spAutoFit/>
          </a:bodyPr>
          <a:lstStyle/>
          <a:p>
            <a:r>
              <a:rPr lang="en-US" sz="2800" b="1" dirty="0" smtClean="0"/>
              <a:t>Affiliate </a:t>
            </a:r>
            <a:r>
              <a:rPr lang="en-US" sz="2800" b="1" dirty="0"/>
              <a:t>Assembly </a:t>
            </a:r>
            <a:r>
              <a:rPr lang="en-US" sz="2800" b="1" dirty="0" smtClean="0"/>
              <a:t>booth</a:t>
            </a:r>
            <a:endParaRPr lang="en-US" sz="2800" b="1" dirty="0"/>
          </a:p>
          <a:p>
            <a:r>
              <a:rPr lang="en-US" sz="2800" b="1" dirty="0"/>
              <a:t/>
            </a:r>
            <a:br>
              <a:rPr lang="en-US" sz="2800" b="1" dirty="0"/>
            </a:br>
            <a:r>
              <a:rPr lang="en-US" sz="2800" b="1" dirty="0"/>
              <a:t>PT </a:t>
            </a:r>
            <a:r>
              <a:rPr lang="en-US" sz="2800" b="1" dirty="0" smtClean="0"/>
              <a:t>1992</a:t>
            </a:r>
          </a:p>
          <a:p>
            <a:r>
              <a:rPr lang="en-US" sz="2800" b="1" dirty="0"/>
              <a:t/>
            </a:r>
            <a:br>
              <a:rPr lang="en-US" sz="2800" b="1" dirty="0"/>
            </a:br>
            <a:r>
              <a:rPr lang="en-US" sz="2800" b="1" dirty="0"/>
              <a:t>Denver </a:t>
            </a:r>
          </a:p>
        </p:txBody>
      </p:sp>
    </p:spTree>
    <p:extLst>
      <p:ext uri="{BB962C8B-B14F-4D97-AF65-F5344CB8AC3E}">
        <p14:creationId xmlns:p14="http://schemas.microsoft.com/office/powerpoint/2010/main" val="1454995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6955" y="97121"/>
            <a:ext cx="8743533" cy="4361414"/>
          </a:xfrm>
          <a:prstGeom prst="rect">
            <a:avLst/>
          </a:prstGeom>
        </p:spPr>
      </p:pic>
      <p:sp>
        <p:nvSpPr>
          <p:cNvPr id="3" name="TextBox 2"/>
          <p:cNvSpPr txBox="1"/>
          <p:nvPr/>
        </p:nvSpPr>
        <p:spPr>
          <a:xfrm>
            <a:off x="7846307" y="179073"/>
            <a:ext cx="1023258" cy="584775"/>
          </a:xfrm>
          <a:prstGeom prst="rect">
            <a:avLst/>
          </a:prstGeom>
          <a:noFill/>
        </p:spPr>
        <p:txBody>
          <a:bodyPr wrap="square" rtlCol="0">
            <a:spAutoFit/>
          </a:bodyPr>
          <a:lstStyle/>
          <a:p>
            <a:r>
              <a:rPr lang="en-US" sz="3200" b="1" dirty="0" smtClean="0"/>
              <a:t>1993</a:t>
            </a:r>
            <a:endParaRPr lang="en-US" sz="3200" b="1" dirty="0"/>
          </a:p>
        </p:txBody>
      </p:sp>
    </p:spTree>
    <p:extLst>
      <p:ext uri="{BB962C8B-B14F-4D97-AF65-F5344CB8AC3E}">
        <p14:creationId xmlns:p14="http://schemas.microsoft.com/office/powerpoint/2010/main" val="2129847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826" y="-1"/>
            <a:ext cx="9055633" cy="4391247"/>
          </a:xfrm>
          <a:prstGeom prst="rect">
            <a:avLst/>
          </a:prstGeom>
        </p:spPr>
      </p:pic>
      <p:sp>
        <p:nvSpPr>
          <p:cNvPr id="3" name="TextBox 2"/>
          <p:cNvSpPr txBox="1"/>
          <p:nvPr/>
        </p:nvSpPr>
        <p:spPr>
          <a:xfrm>
            <a:off x="8120742" y="3879085"/>
            <a:ext cx="1023258" cy="584775"/>
          </a:xfrm>
          <a:prstGeom prst="rect">
            <a:avLst/>
          </a:prstGeom>
          <a:noFill/>
        </p:spPr>
        <p:txBody>
          <a:bodyPr wrap="square" rtlCol="0">
            <a:spAutoFit/>
          </a:bodyPr>
          <a:lstStyle/>
          <a:p>
            <a:r>
              <a:rPr lang="en-US" sz="3200" b="1" dirty="0" smtClean="0"/>
              <a:t>1996</a:t>
            </a:r>
            <a:endParaRPr lang="en-US" sz="3200" b="1" dirty="0"/>
          </a:p>
        </p:txBody>
      </p:sp>
    </p:spTree>
    <p:extLst>
      <p:ext uri="{BB962C8B-B14F-4D97-AF65-F5344CB8AC3E}">
        <p14:creationId xmlns:p14="http://schemas.microsoft.com/office/powerpoint/2010/main" val="3963439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98849" y="0"/>
            <a:ext cx="6817179" cy="4449357"/>
          </a:xfrm>
          <a:prstGeom prst="rect">
            <a:avLst/>
          </a:prstGeom>
        </p:spPr>
      </p:pic>
      <p:sp>
        <p:nvSpPr>
          <p:cNvPr id="3" name="TextBox 2"/>
          <p:cNvSpPr txBox="1"/>
          <p:nvPr/>
        </p:nvSpPr>
        <p:spPr>
          <a:xfrm>
            <a:off x="7846307" y="179073"/>
            <a:ext cx="1023258" cy="584775"/>
          </a:xfrm>
          <a:prstGeom prst="rect">
            <a:avLst/>
          </a:prstGeom>
          <a:noFill/>
        </p:spPr>
        <p:txBody>
          <a:bodyPr wrap="square" rtlCol="0">
            <a:spAutoFit/>
          </a:bodyPr>
          <a:lstStyle/>
          <a:p>
            <a:r>
              <a:rPr lang="en-US" sz="3200" b="1" dirty="0" smtClean="0"/>
              <a:t>1999</a:t>
            </a:r>
            <a:endParaRPr lang="en-US" sz="3200" b="1" dirty="0"/>
          </a:p>
        </p:txBody>
      </p:sp>
    </p:spTree>
    <p:extLst>
      <p:ext uri="{BB962C8B-B14F-4D97-AF65-F5344CB8AC3E}">
        <p14:creationId xmlns:p14="http://schemas.microsoft.com/office/powerpoint/2010/main" val="234393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1299028"/>
            <a:ext cx="8040914" cy="1569660"/>
          </a:xfrm>
          <a:prstGeom prst="rect">
            <a:avLst/>
          </a:prstGeom>
          <a:noFill/>
        </p:spPr>
        <p:txBody>
          <a:bodyPr wrap="square" rtlCol="0">
            <a:spAutoFit/>
          </a:bodyPr>
          <a:lstStyle/>
          <a:p>
            <a:pPr algn="ctr"/>
            <a:endParaRPr lang="en-US" sz="4800" dirty="0" smtClean="0">
              <a:latin typeface="Corbel" panose="020B0503020204020204" pitchFamily="34" charset="0"/>
            </a:endParaRPr>
          </a:p>
          <a:p>
            <a:pPr algn="ctr"/>
            <a:endParaRPr lang="en-US" sz="4800" dirty="0">
              <a:latin typeface="Corbel" panose="020B0503020204020204" pitchFamily="34" charset="0"/>
            </a:endParaRPr>
          </a:p>
        </p:txBody>
      </p:sp>
      <p:pic>
        <p:nvPicPr>
          <p:cNvPr id="2" name="Picture 1"/>
          <p:cNvPicPr>
            <a:picLocks noChangeAspect="1"/>
          </p:cNvPicPr>
          <p:nvPr/>
        </p:nvPicPr>
        <p:blipFill>
          <a:blip r:embed="rId3"/>
          <a:stretch>
            <a:fillRect/>
          </a:stretch>
        </p:blipFill>
        <p:spPr>
          <a:xfrm>
            <a:off x="1326469" y="874013"/>
            <a:ext cx="6810375" cy="2419350"/>
          </a:xfrm>
          <a:prstGeom prst="rect">
            <a:avLst/>
          </a:prstGeom>
        </p:spPr>
      </p:pic>
    </p:spTree>
    <p:extLst>
      <p:ext uri="{BB962C8B-B14F-4D97-AF65-F5344CB8AC3E}">
        <p14:creationId xmlns:p14="http://schemas.microsoft.com/office/powerpoint/2010/main" val="2407829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3127" y="0"/>
            <a:ext cx="3238841" cy="4465674"/>
          </a:xfrm>
          <a:prstGeom prst="rect">
            <a:avLst/>
          </a:prstGeom>
        </p:spPr>
      </p:pic>
      <p:sp>
        <p:nvSpPr>
          <p:cNvPr id="4" name="TextBox 3"/>
          <p:cNvSpPr txBox="1"/>
          <p:nvPr/>
        </p:nvSpPr>
        <p:spPr>
          <a:xfrm>
            <a:off x="3798896" y="202968"/>
            <a:ext cx="1023258" cy="584775"/>
          </a:xfrm>
          <a:prstGeom prst="rect">
            <a:avLst/>
          </a:prstGeom>
          <a:noFill/>
        </p:spPr>
        <p:txBody>
          <a:bodyPr wrap="square" rtlCol="0">
            <a:spAutoFit/>
          </a:bodyPr>
          <a:lstStyle/>
          <a:p>
            <a:r>
              <a:rPr lang="en-US" sz="3200" b="1" dirty="0" smtClean="0"/>
              <a:t>1999</a:t>
            </a:r>
            <a:endParaRPr lang="en-US" sz="3200" b="1" dirty="0"/>
          </a:p>
        </p:txBody>
      </p:sp>
      <p:sp>
        <p:nvSpPr>
          <p:cNvPr id="7" name="Rectangle 6"/>
          <p:cNvSpPr/>
          <p:nvPr/>
        </p:nvSpPr>
        <p:spPr>
          <a:xfrm>
            <a:off x="3798896" y="1710527"/>
            <a:ext cx="5147677" cy="2677656"/>
          </a:xfrm>
          <a:prstGeom prst="rect">
            <a:avLst/>
          </a:prstGeom>
        </p:spPr>
        <p:txBody>
          <a:bodyPr wrap="square">
            <a:spAutoFit/>
          </a:bodyPr>
          <a:lstStyle/>
          <a:p>
            <a:r>
              <a:rPr lang="en-US" sz="2800" b="1" dirty="0">
                <a:solidFill>
                  <a:srgbClr val="007FAC"/>
                </a:solidFill>
              </a:rPr>
              <a:t>Karen </a:t>
            </a:r>
            <a:r>
              <a:rPr lang="en-US" sz="2800" b="1" dirty="0" smtClean="0">
                <a:solidFill>
                  <a:srgbClr val="007FAC"/>
                </a:solidFill>
              </a:rPr>
              <a:t>Jorgensen</a:t>
            </a:r>
            <a:r>
              <a:rPr lang="en-US" sz="2800" b="1" dirty="0">
                <a:solidFill>
                  <a:srgbClr val="007FAC"/>
                </a:solidFill>
              </a:rPr>
              <a:t>, PTA, </a:t>
            </a:r>
            <a:r>
              <a:rPr lang="en-US" sz="2800" b="1" dirty="0"/>
              <a:t>President</a:t>
            </a:r>
            <a:r>
              <a:rPr lang="en-US" sz="2800" b="1" dirty="0" smtClean="0"/>
              <a:t>, National </a:t>
            </a:r>
            <a:r>
              <a:rPr lang="en-US" sz="2800" b="1" dirty="0"/>
              <a:t>Assembly of Physical</a:t>
            </a:r>
          </a:p>
          <a:p>
            <a:r>
              <a:rPr lang="en-US" sz="2800" b="1" dirty="0"/>
              <a:t>Therapist Assistants (right</a:t>
            </a:r>
            <a:r>
              <a:rPr lang="en-US" sz="2800" b="1" dirty="0" smtClean="0"/>
              <a:t>),</a:t>
            </a:r>
          </a:p>
          <a:p>
            <a:r>
              <a:rPr lang="en-US" sz="2800" b="1" dirty="0" smtClean="0"/>
              <a:t>with </a:t>
            </a:r>
          </a:p>
          <a:p>
            <a:r>
              <a:rPr lang="en-US" sz="2800" b="1" dirty="0" smtClean="0">
                <a:solidFill>
                  <a:srgbClr val="007FAC"/>
                </a:solidFill>
              </a:rPr>
              <a:t>Jan K. Richardson</a:t>
            </a:r>
            <a:r>
              <a:rPr lang="en-US" sz="2800" b="1" dirty="0">
                <a:solidFill>
                  <a:srgbClr val="007FAC"/>
                </a:solidFill>
              </a:rPr>
              <a:t>, PT, PhD, </a:t>
            </a:r>
            <a:r>
              <a:rPr lang="en-US" sz="2800" b="1" dirty="0" smtClean="0">
                <a:solidFill>
                  <a:srgbClr val="007FAC"/>
                </a:solidFill>
              </a:rPr>
              <a:t>OCS, </a:t>
            </a:r>
            <a:r>
              <a:rPr lang="en-US" sz="2800" b="1" dirty="0" smtClean="0"/>
              <a:t>President, APTA (left)</a:t>
            </a:r>
            <a:endParaRPr lang="en-US" sz="2800" b="1" dirty="0"/>
          </a:p>
        </p:txBody>
      </p:sp>
    </p:spTree>
    <p:extLst>
      <p:ext uri="{BB962C8B-B14F-4D97-AF65-F5344CB8AC3E}">
        <p14:creationId xmlns:p14="http://schemas.microsoft.com/office/powerpoint/2010/main" val="70944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4286" y="2"/>
            <a:ext cx="3326214" cy="4465672"/>
          </a:xfrm>
          <a:prstGeom prst="rect">
            <a:avLst/>
          </a:prstGeom>
        </p:spPr>
      </p:pic>
      <p:pic>
        <p:nvPicPr>
          <p:cNvPr id="3" name="Picture 2"/>
          <p:cNvPicPr>
            <a:picLocks noChangeAspect="1"/>
          </p:cNvPicPr>
          <p:nvPr/>
        </p:nvPicPr>
        <p:blipFill>
          <a:blip r:embed="rId4"/>
          <a:stretch>
            <a:fillRect/>
          </a:stretch>
        </p:blipFill>
        <p:spPr>
          <a:xfrm>
            <a:off x="3904807" y="2"/>
            <a:ext cx="4737649" cy="4465673"/>
          </a:xfrm>
          <a:prstGeom prst="rect">
            <a:avLst/>
          </a:prstGeom>
        </p:spPr>
      </p:pic>
    </p:spTree>
    <p:extLst>
      <p:ext uri="{BB962C8B-B14F-4D97-AF65-F5344CB8AC3E}">
        <p14:creationId xmlns:p14="http://schemas.microsoft.com/office/powerpoint/2010/main" val="1455145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5471" y="3283557"/>
            <a:ext cx="1023258" cy="584775"/>
          </a:xfrm>
          <a:prstGeom prst="rect">
            <a:avLst/>
          </a:prstGeom>
          <a:noFill/>
        </p:spPr>
        <p:txBody>
          <a:bodyPr wrap="square" rtlCol="0">
            <a:spAutoFit/>
          </a:bodyPr>
          <a:lstStyle/>
          <a:p>
            <a:r>
              <a:rPr lang="en-US" sz="3200" b="1" dirty="0" smtClean="0"/>
              <a:t>1999</a:t>
            </a:r>
            <a:endParaRPr lang="en-US" sz="3200" b="1" dirty="0"/>
          </a:p>
        </p:txBody>
      </p:sp>
      <p:sp>
        <p:nvSpPr>
          <p:cNvPr id="4" name="TextBox 3"/>
          <p:cNvSpPr txBox="1"/>
          <p:nvPr/>
        </p:nvSpPr>
        <p:spPr>
          <a:xfrm>
            <a:off x="6815471" y="712382"/>
            <a:ext cx="1935125" cy="1815882"/>
          </a:xfrm>
          <a:prstGeom prst="rect">
            <a:avLst/>
          </a:prstGeom>
          <a:noFill/>
        </p:spPr>
        <p:txBody>
          <a:bodyPr wrap="square" rtlCol="0">
            <a:spAutoFit/>
          </a:bodyPr>
          <a:lstStyle/>
          <a:p>
            <a:r>
              <a:rPr lang="en-US" sz="2800" b="1" dirty="0" smtClean="0"/>
              <a:t>National Assembly Board of Directors</a:t>
            </a:r>
            <a:endParaRPr lang="en-US" sz="2800" b="1" dirty="0"/>
          </a:p>
        </p:txBody>
      </p:sp>
      <p:pic>
        <p:nvPicPr>
          <p:cNvPr id="6" name="Picture 5"/>
          <p:cNvPicPr>
            <a:picLocks noChangeAspect="1"/>
          </p:cNvPicPr>
          <p:nvPr/>
        </p:nvPicPr>
        <p:blipFill>
          <a:blip r:embed="rId3"/>
          <a:stretch>
            <a:fillRect/>
          </a:stretch>
        </p:blipFill>
        <p:spPr>
          <a:xfrm>
            <a:off x="95913" y="0"/>
            <a:ext cx="6523087" cy="4455042"/>
          </a:xfrm>
          <a:prstGeom prst="rect">
            <a:avLst/>
          </a:prstGeom>
        </p:spPr>
      </p:pic>
    </p:spTree>
    <p:extLst>
      <p:ext uri="{BB962C8B-B14F-4D97-AF65-F5344CB8AC3E}">
        <p14:creationId xmlns:p14="http://schemas.microsoft.com/office/powerpoint/2010/main" val="1398043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97444" y="0"/>
            <a:ext cx="3472397" cy="4391247"/>
          </a:xfrm>
          <a:prstGeom prst="rect">
            <a:avLst/>
          </a:prstGeom>
        </p:spPr>
      </p:pic>
      <p:sp>
        <p:nvSpPr>
          <p:cNvPr id="3" name="Rectangle 2"/>
          <p:cNvSpPr/>
          <p:nvPr/>
        </p:nvSpPr>
        <p:spPr>
          <a:xfrm>
            <a:off x="404037" y="359180"/>
            <a:ext cx="4529470" cy="4062651"/>
          </a:xfrm>
          <a:prstGeom prst="rect">
            <a:avLst/>
          </a:prstGeom>
        </p:spPr>
        <p:txBody>
          <a:bodyPr wrap="square">
            <a:spAutoFit/>
          </a:bodyPr>
          <a:lstStyle/>
          <a:p>
            <a:r>
              <a:rPr lang="en-US" sz="3200" b="1" dirty="0" smtClean="0"/>
              <a:t>2000 </a:t>
            </a:r>
          </a:p>
          <a:p>
            <a:endParaRPr lang="en-US" b="1" dirty="0"/>
          </a:p>
          <a:p>
            <a:r>
              <a:rPr lang="en-US" sz="2800" b="1" dirty="0" smtClean="0"/>
              <a:t>F.A. </a:t>
            </a:r>
            <a:r>
              <a:rPr lang="en-US" sz="2800" b="1" dirty="0"/>
              <a:t>Davis Award for Outstanding Physical Therapist Assistant </a:t>
            </a:r>
            <a:r>
              <a:rPr lang="en-US" sz="2800" b="1" dirty="0" smtClean="0"/>
              <a:t>Educator</a:t>
            </a:r>
          </a:p>
          <a:p>
            <a:endParaRPr lang="en-US" sz="1600" b="1" dirty="0" smtClean="0"/>
          </a:p>
          <a:p>
            <a:r>
              <a:rPr lang="en-US" sz="2800" b="1" dirty="0" smtClean="0"/>
              <a:t>Barbara J. Behrens, PTA</a:t>
            </a:r>
            <a:endParaRPr lang="en-US" sz="2800" b="1" dirty="0"/>
          </a:p>
          <a:p>
            <a:endParaRPr lang="en-US" b="1" dirty="0"/>
          </a:p>
          <a:p>
            <a:r>
              <a:rPr lang="en-US" sz="2800" b="1" i="1" dirty="0" smtClean="0">
                <a:solidFill>
                  <a:srgbClr val="007FAC"/>
                </a:solidFill>
              </a:rPr>
              <a:t>1</a:t>
            </a:r>
            <a:r>
              <a:rPr lang="en-US" sz="2800" b="1" i="1" baseline="30000" dirty="0" smtClean="0">
                <a:solidFill>
                  <a:srgbClr val="007FAC"/>
                </a:solidFill>
              </a:rPr>
              <a:t>st</a:t>
            </a:r>
            <a:r>
              <a:rPr lang="en-US" sz="2800" b="1" i="1" dirty="0" smtClean="0">
                <a:solidFill>
                  <a:srgbClr val="007FAC"/>
                </a:solidFill>
              </a:rPr>
              <a:t> PTA to win the award</a:t>
            </a:r>
          </a:p>
          <a:p>
            <a:endParaRPr lang="en-US" sz="2800" b="1" dirty="0"/>
          </a:p>
        </p:txBody>
      </p:sp>
    </p:spTree>
    <p:extLst>
      <p:ext uri="{BB962C8B-B14F-4D97-AF65-F5344CB8AC3E}">
        <p14:creationId xmlns:p14="http://schemas.microsoft.com/office/powerpoint/2010/main" val="422860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005" y="3564159"/>
            <a:ext cx="8877993" cy="954107"/>
          </a:xfrm>
          <a:prstGeom prst="rect">
            <a:avLst/>
          </a:prstGeom>
          <a:noFill/>
        </p:spPr>
        <p:txBody>
          <a:bodyPr wrap="square" rtlCol="0">
            <a:spAutoFit/>
          </a:bodyPr>
          <a:lstStyle/>
          <a:p>
            <a:r>
              <a:rPr lang="en-US" sz="2800" b="1" dirty="0" smtClean="0"/>
              <a:t>14 out of the 79 1</a:t>
            </a:r>
            <a:r>
              <a:rPr lang="en-US" sz="2800" b="1" baseline="30000" dirty="0" smtClean="0"/>
              <a:t>ST</a:t>
            </a:r>
            <a:r>
              <a:rPr lang="en-US" sz="2800" b="1" dirty="0" smtClean="0"/>
              <a:t> recipients of Advanced </a:t>
            </a:r>
            <a:r>
              <a:rPr lang="en-US" sz="2800" b="1" dirty="0"/>
              <a:t>Proficiency for the Physical Therapist </a:t>
            </a:r>
            <a:r>
              <a:rPr lang="en-US" sz="2800" b="1" dirty="0" smtClean="0"/>
              <a:t>Assistant </a:t>
            </a:r>
            <a:endParaRPr lang="en-US" sz="1400" dirty="0"/>
          </a:p>
        </p:txBody>
      </p:sp>
      <p:pic>
        <p:nvPicPr>
          <p:cNvPr id="4" name="Picture 3"/>
          <p:cNvPicPr>
            <a:picLocks noChangeAspect="1"/>
          </p:cNvPicPr>
          <p:nvPr/>
        </p:nvPicPr>
        <p:blipFill>
          <a:blip r:embed="rId3"/>
          <a:stretch>
            <a:fillRect/>
          </a:stretch>
        </p:blipFill>
        <p:spPr>
          <a:xfrm>
            <a:off x="266004" y="1"/>
            <a:ext cx="8877993" cy="3564158"/>
          </a:xfrm>
          <a:prstGeom prst="rect">
            <a:avLst/>
          </a:prstGeom>
        </p:spPr>
      </p:pic>
      <p:sp>
        <p:nvSpPr>
          <p:cNvPr id="5" name="TextBox 4"/>
          <p:cNvSpPr txBox="1"/>
          <p:nvPr/>
        </p:nvSpPr>
        <p:spPr>
          <a:xfrm>
            <a:off x="7917896" y="3926857"/>
            <a:ext cx="1023258" cy="584775"/>
          </a:xfrm>
          <a:prstGeom prst="rect">
            <a:avLst/>
          </a:prstGeom>
          <a:noFill/>
        </p:spPr>
        <p:txBody>
          <a:bodyPr wrap="square" rtlCol="0">
            <a:spAutoFit/>
          </a:bodyPr>
          <a:lstStyle/>
          <a:p>
            <a:r>
              <a:rPr lang="en-US" sz="3200" b="1" dirty="0" smtClean="0"/>
              <a:t>2005</a:t>
            </a:r>
            <a:endParaRPr lang="en-US" sz="3200" b="1" dirty="0"/>
          </a:p>
        </p:txBody>
      </p:sp>
    </p:spTree>
    <p:extLst>
      <p:ext uri="{BB962C8B-B14F-4D97-AF65-F5344CB8AC3E}">
        <p14:creationId xmlns:p14="http://schemas.microsoft.com/office/powerpoint/2010/main" val="1761977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2689" y="439"/>
            <a:ext cx="3276930" cy="4422314"/>
          </a:xfrm>
          <a:prstGeom prst="rect">
            <a:avLst/>
          </a:prstGeom>
        </p:spPr>
      </p:pic>
      <p:pic>
        <p:nvPicPr>
          <p:cNvPr id="4" name="Picture 3"/>
          <p:cNvPicPr>
            <a:picLocks noChangeAspect="1"/>
          </p:cNvPicPr>
          <p:nvPr/>
        </p:nvPicPr>
        <p:blipFill>
          <a:blip r:embed="rId4"/>
          <a:stretch>
            <a:fillRect/>
          </a:stretch>
        </p:blipFill>
        <p:spPr>
          <a:xfrm>
            <a:off x="3815234" y="0"/>
            <a:ext cx="3266333" cy="4421875"/>
          </a:xfrm>
          <a:prstGeom prst="rect">
            <a:avLst/>
          </a:prstGeom>
        </p:spPr>
      </p:pic>
      <p:sp>
        <p:nvSpPr>
          <p:cNvPr id="5" name="TextBox 4"/>
          <p:cNvSpPr txBox="1"/>
          <p:nvPr/>
        </p:nvSpPr>
        <p:spPr>
          <a:xfrm>
            <a:off x="7357242" y="130027"/>
            <a:ext cx="1023258" cy="584775"/>
          </a:xfrm>
          <a:prstGeom prst="rect">
            <a:avLst/>
          </a:prstGeom>
          <a:noFill/>
        </p:spPr>
        <p:txBody>
          <a:bodyPr wrap="square" rtlCol="0">
            <a:spAutoFit/>
          </a:bodyPr>
          <a:lstStyle/>
          <a:p>
            <a:r>
              <a:rPr lang="en-US" sz="3200" b="1" dirty="0" smtClean="0"/>
              <a:t>2006</a:t>
            </a:r>
            <a:endParaRPr lang="en-US" sz="3200" b="1" dirty="0"/>
          </a:p>
        </p:txBody>
      </p:sp>
      <p:sp>
        <p:nvSpPr>
          <p:cNvPr id="2" name="TextBox 1"/>
          <p:cNvSpPr txBox="1"/>
          <p:nvPr/>
        </p:nvSpPr>
        <p:spPr>
          <a:xfrm>
            <a:off x="7357242" y="2869423"/>
            <a:ext cx="1786758" cy="1384995"/>
          </a:xfrm>
          <a:prstGeom prst="rect">
            <a:avLst/>
          </a:prstGeom>
          <a:noFill/>
        </p:spPr>
        <p:txBody>
          <a:bodyPr wrap="square" rtlCol="0">
            <a:spAutoFit/>
          </a:bodyPr>
          <a:lstStyle/>
          <a:p>
            <a:r>
              <a:rPr lang="en-US" sz="2800" b="1" dirty="0" smtClean="0"/>
              <a:t>John </a:t>
            </a:r>
            <a:r>
              <a:rPr lang="en-US" sz="2800" b="1" dirty="0" err="1" smtClean="0"/>
              <a:t>Linberger</a:t>
            </a:r>
            <a:r>
              <a:rPr lang="en-US" sz="2800" b="1" dirty="0" smtClean="0"/>
              <a:t>, PTA, MS</a:t>
            </a:r>
            <a:endParaRPr lang="en-US" sz="2800" b="1" dirty="0"/>
          </a:p>
        </p:txBody>
      </p:sp>
    </p:spTree>
    <p:extLst>
      <p:ext uri="{BB962C8B-B14F-4D97-AF65-F5344CB8AC3E}">
        <p14:creationId xmlns:p14="http://schemas.microsoft.com/office/powerpoint/2010/main" val="2420067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0248" y="644676"/>
            <a:ext cx="4038600" cy="3533775"/>
          </a:xfrm>
          <a:prstGeom prst="rect">
            <a:avLst/>
          </a:prstGeom>
        </p:spPr>
      </p:pic>
      <p:sp>
        <p:nvSpPr>
          <p:cNvPr id="3" name="TextBox 2"/>
          <p:cNvSpPr txBox="1"/>
          <p:nvPr/>
        </p:nvSpPr>
        <p:spPr>
          <a:xfrm>
            <a:off x="4943085" y="935828"/>
            <a:ext cx="3980657" cy="3385542"/>
          </a:xfrm>
          <a:prstGeom prst="rect">
            <a:avLst/>
          </a:prstGeom>
          <a:noFill/>
        </p:spPr>
        <p:txBody>
          <a:bodyPr wrap="square" rtlCol="0">
            <a:spAutoFit/>
          </a:bodyPr>
          <a:lstStyle/>
          <a:p>
            <a:r>
              <a:rPr lang="en-US" sz="2800" b="1" dirty="0" smtClean="0"/>
              <a:t>1</a:t>
            </a:r>
            <a:r>
              <a:rPr lang="en-US" sz="2800" b="1" baseline="30000" dirty="0" smtClean="0"/>
              <a:t>st</a:t>
            </a:r>
            <a:r>
              <a:rPr lang="en-US" sz="2800" b="1" dirty="0" smtClean="0"/>
              <a:t> APTA Outstanding Physical Therapist / Physical Therapist Assistant Team Award</a:t>
            </a:r>
          </a:p>
          <a:p>
            <a:endParaRPr lang="en-US" sz="1600" b="1" dirty="0"/>
          </a:p>
          <a:p>
            <a:r>
              <a:rPr lang="en-US" sz="2800" b="1" dirty="0" smtClean="0">
                <a:solidFill>
                  <a:srgbClr val="007FAC"/>
                </a:solidFill>
              </a:rPr>
              <a:t>Edie Knowlton Benner, 	PT, PhD, OCS</a:t>
            </a:r>
          </a:p>
          <a:p>
            <a:r>
              <a:rPr lang="en-US" sz="2800" b="1" dirty="0" smtClean="0">
                <a:solidFill>
                  <a:srgbClr val="007FAC"/>
                </a:solidFill>
              </a:rPr>
              <a:t>Juliana </a:t>
            </a:r>
            <a:r>
              <a:rPr lang="en-US" sz="2800" b="1" dirty="0" err="1" smtClean="0">
                <a:solidFill>
                  <a:srgbClr val="007FAC"/>
                </a:solidFill>
              </a:rPr>
              <a:t>Robine</a:t>
            </a:r>
            <a:r>
              <a:rPr lang="en-US" sz="2800" b="1" dirty="0" smtClean="0">
                <a:solidFill>
                  <a:srgbClr val="007FAC"/>
                </a:solidFill>
              </a:rPr>
              <a:t>, PTA</a:t>
            </a:r>
            <a:endParaRPr lang="en-US" sz="2800" b="1" dirty="0">
              <a:solidFill>
                <a:srgbClr val="007FAC"/>
              </a:solidFill>
            </a:endParaRPr>
          </a:p>
        </p:txBody>
      </p:sp>
      <p:sp>
        <p:nvSpPr>
          <p:cNvPr id="4" name="TextBox 3"/>
          <p:cNvSpPr txBox="1"/>
          <p:nvPr/>
        </p:nvSpPr>
        <p:spPr>
          <a:xfrm>
            <a:off x="4943085" y="210121"/>
            <a:ext cx="1023258" cy="584775"/>
          </a:xfrm>
          <a:prstGeom prst="rect">
            <a:avLst/>
          </a:prstGeom>
          <a:noFill/>
        </p:spPr>
        <p:txBody>
          <a:bodyPr wrap="square" rtlCol="0">
            <a:spAutoFit/>
          </a:bodyPr>
          <a:lstStyle/>
          <a:p>
            <a:r>
              <a:rPr lang="en-US" sz="3200" b="1" dirty="0" smtClean="0"/>
              <a:t>2006</a:t>
            </a:r>
            <a:endParaRPr lang="en-US" sz="3200" b="1" dirty="0"/>
          </a:p>
        </p:txBody>
      </p:sp>
    </p:spTree>
    <p:extLst>
      <p:ext uri="{BB962C8B-B14F-4D97-AF65-F5344CB8AC3E}">
        <p14:creationId xmlns:p14="http://schemas.microsoft.com/office/powerpoint/2010/main" val="157432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7713" y="124836"/>
            <a:ext cx="1023258" cy="584775"/>
          </a:xfrm>
          <a:prstGeom prst="rect">
            <a:avLst/>
          </a:prstGeom>
          <a:noFill/>
        </p:spPr>
        <p:txBody>
          <a:bodyPr wrap="square" rtlCol="0">
            <a:spAutoFit/>
          </a:bodyPr>
          <a:lstStyle/>
          <a:p>
            <a:r>
              <a:rPr lang="en-US" sz="3200" b="1" dirty="0" smtClean="0"/>
              <a:t>2007</a:t>
            </a:r>
            <a:endParaRPr lang="en-US" sz="3200" b="1" dirty="0"/>
          </a:p>
        </p:txBody>
      </p:sp>
      <p:sp>
        <p:nvSpPr>
          <p:cNvPr id="4" name="TextBox 3"/>
          <p:cNvSpPr txBox="1"/>
          <p:nvPr/>
        </p:nvSpPr>
        <p:spPr>
          <a:xfrm>
            <a:off x="337714" y="794896"/>
            <a:ext cx="2825977" cy="3293209"/>
          </a:xfrm>
          <a:prstGeom prst="rect">
            <a:avLst/>
          </a:prstGeom>
          <a:noFill/>
        </p:spPr>
        <p:txBody>
          <a:bodyPr wrap="square" rtlCol="0">
            <a:spAutoFit/>
          </a:bodyPr>
          <a:lstStyle/>
          <a:p>
            <a:r>
              <a:rPr lang="en-US" sz="2800" b="1" dirty="0" smtClean="0"/>
              <a:t>1</a:t>
            </a:r>
            <a:r>
              <a:rPr lang="en-US" sz="2800" b="1" baseline="30000" dirty="0" smtClean="0"/>
              <a:t>st</a:t>
            </a:r>
            <a:r>
              <a:rPr lang="en-US" sz="2800" b="1" dirty="0" smtClean="0"/>
              <a:t> APTA Outstanding Physical Therapist Assistant Award</a:t>
            </a:r>
          </a:p>
          <a:p>
            <a:endParaRPr lang="en-US" sz="1200" b="1" dirty="0"/>
          </a:p>
          <a:p>
            <a:r>
              <a:rPr lang="en-US" sz="2800" b="1" dirty="0" smtClean="0">
                <a:solidFill>
                  <a:srgbClr val="007FAC"/>
                </a:solidFill>
              </a:rPr>
              <a:t>Roy Christopher </a:t>
            </a:r>
            <a:r>
              <a:rPr lang="en-US" sz="2800" b="1" dirty="0" err="1" smtClean="0">
                <a:solidFill>
                  <a:srgbClr val="007FAC"/>
                </a:solidFill>
              </a:rPr>
              <a:t>Junkins</a:t>
            </a:r>
            <a:r>
              <a:rPr lang="en-US" sz="2800" b="1" dirty="0" smtClean="0">
                <a:solidFill>
                  <a:srgbClr val="007FAC"/>
                </a:solidFill>
              </a:rPr>
              <a:t>, PTA, ATC </a:t>
            </a:r>
            <a:r>
              <a:rPr lang="en-US" sz="2800" b="1" dirty="0" smtClean="0"/>
              <a:t>(left)</a:t>
            </a:r>
            <a:endParaRPr lang="en-US" sz="2800" b="1" dirty="0"/>
          </a:p>
        </p:txBody>
      </p:sp>
      <p:pic>
        <p:nvPicPr>
          <p:cNvPr id="7" name="Picture 6"/>
          <p:cNvPicPr>
            <a:picLocks noChangeAspect="1"/>
          </p:cNvPicPr>
          <p:nvPr/>
        </p:nvPicPr>
        <p:blipFill>
          <a:blip r:embed="rId3"/>
          <a:stretch>
            <a:fillRect/>
          </a:stretch>
        </p:blipFill>
        <p:spPr>
          <a:xfrm>
            <a:off x="3326067" y="0"/>
            <a:ext cx="5817933" cy="4459614"/>
          </a:xfrm>
          <a:prstGeom prst="rect">
            <a:avLst/>
          </a:prstGeom>
        </p:spPr>
      </p:pic>
    </p:spTree>
    <p:extLst>
      <p:ext uri="{BB962C8B-B14F-4D97-AF65-F5344CB8AC3E}">
        <p14:creationId xmlns:p14="http://schemas.microsoft.com/office/powerpoint/2010/main" val="3376962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33589" y="153356"/>
            <a:ext cx="1023258" cy="584775"/>
          </a:xfrm>
          <a:prstGeom prst="rect">
            <a:avLst/>
          </a:prstGeom>
          <a:noFill/>
        </p:spPr>
        <p:txBody>
          <a:bodyPr wrap="square" rtlCol="0">
            <a:spAutoFit/>
          </a:bodyPr>
          <a:lstStyle/>
          <a:p>
            <a:r>
              <a:rPr lang="en-US" sz="3200" b="1" dirty="0" smtClean="0"/>
              <a:t>2013</a:t>
            </a:r>
            <a:endParaRPr lang="en-US" sz="3200" b="1" dirty="0"/>
          </a:p>
        </p:txBody>
      </p:sp>
      <p:sp>
        <p:nvSpPr>
          <p:cNvPr id="9" name="TextBox 8"/>
          <p:cNvSpPr txBox="1"/>
          <p:nvPr/>
        </p:nvSpPr>
        <p:spPr>
          <a:xfrm>
            <a:off x="5933589" y="831090"/>
            <a:ext cx="3210412" cy="3477875"/>
          </a:xfrm>
          <a:prstGeom prst="rect">
            <a:avLst/>
          </a:prstGeom>
          <a:noFill/>
        </p:spPr>
        <p:txBody>
          <a:bodyPr wrap="square" rtlCol="0">
            <a:spAutoFit/>
          </a:bodyPr>
          <a:lstStyle/>
          <a:p>
            <a:r>
              <a:rPr lang="en-US" sz="2800" b="1" dirty="0" smtClean="0"/>
              <a:t>MEDLINE index adds </a:t>
            </a:r>
          </a:p>
          <a:p>
            <a:endParaRPr lang="en-US" sz="800" b="1" dirty="0">
              <a:solidFill>
                <a:srgbClr val="2F7F95"/>
              </a:solidFill>
            </a:endParaRPr>
          </a:p>
          <a:p>
            <a:r>
              <a:rPr lang="en-US" sz="2800" b="1" dirty="0" smtClean="0">
                <a:solidFill>
                  <a:srgbClr val="2F7F95"/>
                </a:solidFill>
              </a:rPr>
              <a:t>Physical Therapist </a:t>
            </a:r>
          </a:p>
          <a:p>
            <a:r>
              <a:rPr lang="en-US" sz="2800" b="1" dirty="0" smtClean="0">
                <a:solidFill>
                  <a:srgbClr val="2F7F95"/>
                </a:solidFill>
              </a:rPr>
              <a:t>Assistants </a:t>
            </a:r>
          </a:p>
          <a:p>
            <a:endParaRPr lang="en-US" sz="800" b="1" dirty="0" smtClean="0"/>
          </a:p>
          <a:p>
            <a:r>
              <a:rPr lang="en-US" sz="2800" b="1" dirty="0" smtClean="0"/>
              <a:t>to </a:t>
            </a:r>
          </a:p>
          <a:p>
            <a:endParaRPr lang="en-US" sz="800" b="1" dirty="0"/>
          </a:p>
          <a:p>
            <a:r>
              <a:rPr lang="en-US" sz="2800" b="1" dirty="0" smtClean="0"/>
              <a:t>Medical Subject</a:t>
            </a:r>
          </a:p>
          <a:p>
            <a:r>
              <a:rPr lang="en-US" sz="2800" b="1" dirty="0" smtClean="0"/>
              <a:t>Headings (</a:t>
            </a:r>
            <a:r>
              <a:rPr lang="en-US" sz="2800" b="1" dirty="0" err="1" smtClean="0"/>
              <a:t>MeSH</a:t>
            </a:r>
            <a:r>
              <a:rPr lang="en-US" sz="2800" b="1" dirty="0" smtClean="0"/>
              <a:t>)  </a:t>
            </a:r>
            <a:endParaRPr lang="en-US" sz="2800" b="1" dirty="0"/>
          </a:p>
        </p:txBody>
      </p:sp>
      <p:pic>
        <p:nvPicPr>
          <p:cNvPr id="4" name="Picture 3"/>
          <p:cNvPicPr>
            <a:picLocks noChangeAspect="1"/>
          </p:cNvPicPr>
          <p:nvPr/>
        </p:nvPicPr>
        <p:blipFill>
          <a:blip r:embed="rId3"/>
          <a:stretch>
            <a:fillRect/>
          </a:stretch>
        </p:blipFill>
        <p:spPr>
          <a:xfrm>
            <a:off x="150662" y="0"/>
            <a:ext cx="5495925" cy="4410075"/>
          </a:xfrm>
          <a:prstGeom prst="rect">
            <a:avLst/>
          </a:prstGeom>
        </p:spPr>
      </p:pic>
    </p:spTree>
    <p:extLst>
      <p:ext uri="{BB962C8B-B14F-4D97-AF65-F5344CB8AC3E}">
        <p14:creationId xmlns:p14="http://schemas.microsoft.com/office/powerpoint/2010/main" val="2443795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0318" y="0"/>
            <a:ext cx="4621589" cy="4458534"/>
          </a:xfrm>
          <a:prstGeom prst="rect">
            <a:avLst/>
          </a:prstGeom>
        </p:spPr>
      </p:pic>
      <p:sp>
        <p:nvSpPr>
          <p:cNvPr id="7" name="TextBox 6"/>
          <p:cNvSpPr txBox="1"/>
          <p:nvPr/>
        </p:nvSpPr>
        <p:spPr>
          <a:xfrm>
            <a:off x="5252794" y="581552"/>
            <a:ext cx="3784414" cy="3693319"/>
          </a:xfrm>
          <a:prstGeom prst="rect">
            <a:avLst/>
          </a:prstGeom>
          <a:noFill/>
        </p:spPr>
        <p:txBody>
          <a:bodyPr wrap="square" rtlCol="0">
            <a:spAutoFit/>
          </a:bodyPr>
          <a:lstStyle/>
          <a:p>
            <a:r>
              <a:rPr lang="en-US" sz="2800" b="1" dirty="0" smtClean="0"/>
              <a:t>Recognition of Advanced Proficiency for Physical Therapist Assistant </a:t>
            </a:r>
          </a:p>
          <a:p>
            <a:endParaRPr lang="en-US" sz="600" i="1" dirty="0" smtClean="0"/>
          </a:p>
          <a:p>
            <a:r>
              <a:rPr lang="en-US" sz="2800" i="1" dirty="0" smtClean="0"/>
              <a:t>transitions to</a:t>
            </a:r>
          </a:p>
          <a:p>
            <a:endParaRPr lang="en-US" sz="600" b="1" dirty="0" smtClean="0">
              <a:solidFill>
                <a:srgbClr val="2F7F95"/>
              </a:solidFill>
            </a:endParaRPr>
          </a:p>
          <a:p>
            <a:r>
              <a:rPr lang="en-US" sz="2800" b="1" dirty="0" smtClean="0">
                <a:solidFill>
                  <a:srgbClr val="2F7F95"/>
                </a:solidFill>
              </a:rPr>
              <a:t>PTA Advanced Proficiency Pathways (APP) </a:t>
            </a:r>
            <a:endParaRPr lang="en-US" sz="2800" b="1" dirty="0">
              <a:solidFill>
                <a:srgbClr val="2F7F95"/>
              </a:solidFill>
            </a:endParaRPr>
          </a:p>
        </p:txBody>
      </p:sp>
      <p:sp>
        <p:nvSpPr>
          <p:cNvPr id="8" name="TextBox 7"/>
          <p:cNvSpPr txBox="1"/>
          <p:nvPr/>
        </p:nvSpPr>
        <p:spPr>
          <a:xfrm>
            <a:off x="5252794" y="-3223"/>
            <a:ext cx="1023258" cy="584775"/>
          </a:xfrm>
          <a:prstGeom prst="rect">
            <a:avLst/>
          </a:prstGeom>
          <a:noFill/>
        </p:spPr>
        <p:txBody>
          <a:bodyPr wrap="square" rtlCol="0">
            <a:spAutoFit/>
          </a:bodyPr>
          <a:lstStyle/>
          <a:p>
            <a:r>
              <a:rPr lang="en-US" sz="3200" b="1" dirty="0" smtClean="0"/>
              <a:t>2014</a:t>
            </a:r>
            <a:endParaRPr lang="en-US" sz="3200" b="1" dirty="0"/>
          </a:p>
        </p:txBody>
      </p:sp>
    </p:spTree>
    <p:extLst>
      <p:ext uri="{BB962C8B-B14F-4D97-AF65-F5344CB8AC3E}">
        <p14:creationId xmlns:p14="http://schemas.microsoft.com/office/powerpoint/2010/main" val="2223828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0656" y="988259"/>
            <a:ext cx="4318119" cy="3262316"/>
          </a:xfrm>
          <a:prstGeom prst="rect">
            <a:avLst/>
          </a:prstGeom>
        </p:spPr>
      </p:pic>
      <p:sp>
        <p:nvSpPr>
          <p:cNvPr id="6" name="Title 1"/>
          <p:cNvSpPr txBox="1">
            <a:spLocks/>
          </p:cNvSpPr>
          <p:nvPr/>
        </p:nvSpPr>
        <p:spPr>
          <a:xfrm>
            <a:off x="4916139" y="988259"/>
            <a:ext cx="3907487" cy="454093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900" b="1" dirty="0" smtClean="0">
                <a:solidFill>
                  <a:srgbClr val="007FAC"/>
                </a:solidFill>
              </a:rPr>
              <a:t>June 1969</a:t>
            </a:r>
          </a:p>
          <a:p>
            <a:pPr algn="l"/>
            <a:r>
              <a:rPr lang="en-US" sz="2900" b="1" dirty="0" smtClean="0"/>
              <a:t/>
            </a:r>
            <a:br>
              <a:rPr lang="en-US" sz="2900" b="1" dirty="0" smtClean="0"/>
            </a:br>
            <a:r>
              <a:rPr lang="en-US" sz="2900" b="1" dirty="0" smtClean="0"/>
              <a:t>St. Mary's Junior College, Minneapolis, MN</a:t>
            </a:r>
          </a:p>
          <a:p>
            <a:pPr algn="l"/>
            <a:endParaRPr lang="en-US" sz="2900" b="1" dirty="0"/>
          </a:p>
          <a:p>
            <a:pPr algn="l"/>
            <a:r>
              <a:rPr lang="en-US" sz="2900" dirty="0" smtClean="0"/>
              <a:t>11 graduates</a:t>
            </a:r>
          </a:p>
          <a:p>
            <a:pPr algn="l"/>
            <a:r>
              <a:rPr lang="en-US" sz="1800" dirty="0" smtClean="0"/>
              <a:t>(1 not shown)</a:t>
            </a:r>
            <a:endParaRPr lang="en-US" sz="1800" dirty="0"/>
          </a:p>
          <a:p>
            <a:r>
              <a:rPr lang="en-US" b="1" dirty="0" smtClean="0"/>
              <a:t/>
            </a:r>
            <a:br>
              <a:rPr lang="en-US" b="1" dirty="0" smtClean="0"/>
            </a:br>
            <a:endParaRPr lang="en-US" b="1" dirty="0"/>
          </a:p>
        </p:txBody>
      </p:sp>
      <p:sp>
        <p:nvSpPr>
          <p:cNvPr id="8" name="TextBox 7"/>
          <p:cNvSpPr txBox="1"/>
          <p:nvPr/>
        </p:nvSpPr>
        <p:spPr>
          <a:xfrm>
            <a:off x="2187494" y="148106"/>
            <a:ext cx="4876590" cy="923330"/>
          </a:xfrm>
          <a:prstGeom prst="rect">
            <a:avLst/>
          </a:prstGeom>
          <a:noFill/>
        </p:spPr>
        <p:txBody>
          <a:bodyPr wrap="square" rtlCol="0">
            <a:spAutoFit/>
          </a:bodyPr>
          <a:lstStyle/>
          <a:p>
            <a:r>
              <a:rPr lang="en-US" sz="3600" b="1" dirty="0"/>
              <a:t>1</a:t>
            </a:r>
            <a:r>
              <a:rPr lang="en-US" sz="3600" b="1" baseline="30000" dirty="0"/>
              <a:t>st</a:t>
            </a:r>
            <a:r>
              <a:rPr lang="en-US" sz="3600" b="1" dirty="0"/>
              <a:t> graduating PTA Class</a:t>
            </a:r>
            <a:r>
              <a:rPr lang="en-US" b="1" dirty="0"/>
              <a:t/>
            </a:r>
            <a:br>
              <a:rPr lang="en-US" b="1" dirty="0"/>
            </a:br>
            <a:endParaRPr lang="en-US" dirty="0"/>
          </a:p>
        </p:txBody>
      </p:sp>
    </p:spTree>
    <p:extLst>
      <p:ext uri="{BB962C8B-B14F-4D97-AF65-F5344CB8AC3E}">
        <p14:creationId xmlns:p14="http://schemas.microsoft.com/office/powerpoint/2010/main" val="426432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91907" y="242858"/>
            <a:ext cx="4431837" cy="4255722"/>
          </a:xfrm>
        </p:spPr>
        <p:txBody>
          <a:bodyPr>
            <a:normAutofit fontScale="92500" lnSpcReduction="10000"/>
          </a:bodyPr>
          <a:lstStyle/>
          <a:p>
            <a:pPr marL="0" indent="0">
              <a:buNone/>
            </a:pPr>
            <a:r>
              <a:rPr lang="en-US" sz="3000" b="1" dirty="0" smtClean="0">
                <a:solidFill>
                  <a:srgbClr val="2F7F95"/>
                </a:solidFill>
              </a:rPr>
              <a:t>APTA </a:t>
            </a:r>
            <a:r>
              <a:rPr lang="en-US" sz="3000" b="1" dirty="0">
                <a:solidFill>
                  <a:srgbClr val="2F7F95"/>
                </a:solidFill>
              </a:rPr>
              <a:t>House of </a:t>
            </a:r>
            <a:r>
              <a:rPr lang="en-US" sz="3000" b="1" dirty="0" smtClean="0">
                <a:solidFill>
                  <a:srgbClr val="2F7F95"/>
                </a:solidFill>
              </a:rPr>
              <a:t>Delegates passed RC 3-15:</a:t>
            </a:r>
            <a:endParaRPr lang="en-US" sz="3000" b="1" dirty="0">
              <a:solidFill>
                <a:srgbClr val="2F7F95"/>
              </a:solidFill>
            </a:endParaRPr>
          </a:p>
          <a:p>
            <a:pPr marL="0" indent="0">
              <a:buNone/>
            </a:pPr>
            <a:r>
              <a:rPr lang="en-US" sz="3000" dirty="0" smtClean="0"/>
              <a:t>APTA </a:t>
            </a:r>
            <a:r>
              <a:rPr lang="en-US" sz="3000" dirty="0"/>
              <a:t>chapters </a:t>
            </a:r>
            <a:r>
              <a:rPr lang="en-US" sz="3000" dirty="0" smtClean="0"/>
              <a:t>&amp; sections may grant </a:t>
            </a:r>
            <a:r>
              <a:rPr lang="en-US" sz="3000" dirty="0"/>
              <a:t>a full vote to physical therapist assistant members at the component level. </a:t>
            </a:r>
            <a:endParaRPr lang="en-US" sz="3000" dirty="0" smtClean="0"/>
          </a:p>
          <a:p>
            <a:pPr marL="0" indent="0">
              <a:buNone/>
            </a:pPr>
            <a:r>
              <a:rPr lang="en-US" sz="3000" b="1" dirty="0" smtClean="0">
                <a:solidFill>
                  <a:srgbClr val="2F7F95"/>
                </a:solidFill>
              </a:rPr>
              <a:t>37 chapters </a:t>
            </a:r>
            <a:r>
              <a:rPr lang="en-US" sz="3000" dirty="0" smtClean="0">
                <a:solidFill>
                  <a:srgbClr val="2F7F95"/>
                </a:solidFill>
              </a:rPr>
              <a:t>&amp; </a:t>
            </a:r>
            <a:r>
              <a:rPr lang="en-US" sz="3000" b="1" dirty="0" smtClean="0">
                <a:solidFill>
                  <a:srgbClr val="2F7F95"/>
                </a:solidFill>
              </a:rPr>
              <a:t>9 sections </a:t>
            </a:r>
            <a:r>
              <a:rPr lang="en-US" sz="3000" dirty="0" smtClean="0">
                <a:solidFill>
                  <a:srgbClr val="2F7F95"/>
                </a:solidFill>
              </a:rPr>
              <a:t>have implemented the change to date (2/19)</a:t>
            </a:r>
          </a:p>
          <a:p>
            <a:pPr marL="0" indent="0">
              <a:buNone/>
            </a:pPr>
            <a:endParaRPr lang="en-US" dirty="0"/>
          </a:p>
        </p:txBody>
      </p:sp>
      <p:sp>
        <p:nvSpPr>
          <p:cNvPr id="7" name="TextBox 6"/>
          <p:cNvSpPr txBox="1"/>
          <p:nvPr/>
        </p:nvSpPr>
        <p:spPr>
          <a:xfrm>
            <a:off x="238241" y="167919"/>
            <a:ext cx="1023258" cy="584775"/>
          </a:xfrm>
          <a:prstGeom prst="rect">
            <a:avLst/>
          </a:prstGeom>
          <a:noFill/>
        </p:spPr>
        <p:txBody>
          <a:bodyPr wrap="square" rtlCol="0">
            <a:spAutoFit/>
          </a:bodyPr>
          <a:lstStyle/>
          <a:p>
            <a:r>
              <a:rPr lang="en-US" sz="3200" b="1" dirty="0" smtClean="0"/>
              <a:t>2015</a:t>
            </a:r>
            <a:endParaRPr lang="en-US" sz="3200" b="1" dirty="0"/>
          </a:p>
        </p:txBody>
      </p:sp>
      <p:pic>
        <p:nvPicPr>
          <p:cNvPr id="10" name="Picture 9"/>
          <p:cNvPicPr>
            <a:picLocks noChangeAspect="1"/>
          </p:cNvPicPr>
          <p:nvPr/>
        </p:nvPicPr>
        <p:blipFill>
          <a:blip r:embed="rId3"/>
          <a:stretch>
            <a:fillRect/>
          </a:stretch>
        </p:blipFill>
        <p:spPr>
          <a:xfrm>
            <a:off x="238241" y="760888"/>
            <a:ext cx="4073627" cy="3517436"/>
          </a:xfrm>
          <a:prstGeom prst="rect">
            <a:avLst/>
          </a:prstGeom>
        </p:spPr>
      </p:pic>
    </p:spTree>
    <p:extLst>
      <p:ext uri="{BB962C8B-B14F-4D97-AF65-F5344CB8AC3E}">
        <p14:creationId xmlns:p14="http://schemas.microsoft.com/office/powerpoint/2010/main" val="2361580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79546" y="150994"/>
            <a:ext cx="1023258" cy="584775"/>
          </a:xfrm>
          <a:prstGeom prst="rect">
            <a:avLst/>
          </a:prstGeom>
          <a:noFill/>
        </p:spPr>
        <p:txBody>
          <a:bodyPr wrap="square" rtlCol="0">
            <a:spAutoFit/>
          </a:bodyPr>
          <a:lstStyle/>
          <a:p>
            <a:r>
              <a:rPr lang="en-US" sz="3200" b="1" dirty="0" smtClean="0"/>
              <a:t>2016</a:t>
            </a:r>
            <a:endParaRPr lang="en-US" sz="3200" b="1" dirty="0"/>
          </a:p>
        </p:txBody>
      </p:sp>
      <p:pic>
        <p:nvPicPr>
          <p:cNvPr id="6" name="Picture 5"/>
          <p:cNvPicPr>
            <a:picLocks noChangeAspect="1"/>
          </p:cNvPicPr>
          <p:nvPr/>
        </p:nvPicPr>
        <p:blipFill>
          <a:blip r:embed="rId3"/>
          <a:stretch>
            <a:fillRect/>
          </a:stretch>
        </p:blipFill>
        <p:spPr>
          <a:xfrm>
            <a:off x="1052686" y="0"/>
            <a:ext cx="7013628" cy="4460815"/>
          </a:xfrm>
          <a:prstGeom prst="rect">
            <a:avLst/>
          </a:prstGeom>
        </p:spPr>
      </p:pic>
      <p:pic>
        <p:nvPicPr>
          <p:cNvPr id="7" name="Picture 6"/>
          <p:cNvPicPr>
            <a:picLocks noChangeAspect="1"/>
          </p:cNvPicPr>
          <p:nvPr/>
        </p:nvPicPr>
        <p:blipFill>
          <a:blip r:embed="rId4"/>
          <a:stretch>
            <a:fillRect/>
          </a:stretch>
        </p:blipFill>
        <p:spPr>
          <a:xfrm>
            <a:off x="1105712" y="0"/>
            <a:ext cx="2008898" cy="735769"/>
          </a:xfrm>
          <a:prstGeom prst="rect">
            <a:avLst/>
          </a:prstGeom>
        </p:spPr>
      </p:pic>
    </p:spTree>
    <p:extLst>
      <p:ext uri="{BB962C8B-B14F-4D97-AF65-F5344CB8AC3E}">
        <p14:creationId xmlns:p14="http://schemas.microsoft.com/office/powerpoint/2010/main" val="3716769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30895" y="0"/>
            <a:ext cx="6713105" cy="4468091"/>
          </a:xfrm>
          <a:prstGeom prst="rect">
            <a:avLst/>
          </a:prstGeom>
        </p:spPr>
      </p:pic>
      <p:sp>
        <p:nvSpPr>
          <p:cNvPr id="5" name="TextBox 4"/>
          <p:cNvSpPr txBox="1"/>
          <p:nvPr/>
        </p:nvSpPr>
        <p:spPr>
          <a:xfrm>
            <a:off x="546802" y="1075551"/>
            <a:ext cx="1413163" cy="1569660"/>
          </a:xfrm>
          <a:prstGeom prst="rect">
            <a:avLst/>
          </a:prstGeom>
          <a:noFill/>
        </p:spPr>
        <p:txBody>
          <a:bodyPr wrap="square" rtlCol="0">
            <a:spAutoFit/>
          </a:bodyPr>
          <a:lstStyle/>
          <a:p>
            <a:pPr algn="r"/>
            <a:r>
              <a:rPr lang="en-US" sz="3200" b="1" dirty="0" smtClean="0"/>
              <a:t>PTA Town Hall </a:t>
            </a:r>
          </a:p>
        </p:txBody>
      </p:sp>
      <p:sp>
        <p:nvSpPr>
          <p:cNvPr id="2" name="TextBox 1"/>
          <p:cNvSpPr txBox="1"/>
          <p:nvPr/>
        </p:nvSpPr>
        <p:spPr>
          <a:xfrm>
            <a:off x="893911" y="246955"/>
            <a:ext cx="1301519" cy="584775"/>
          </a:xfrm>
          <a:prstGeom prst="rect">
            <a:avLst/>
          </a:prstGeom>
          <a:noFill/>
        </p:spPr>
        <p:txBody>
          <a:bodyPr wrap="square" rtlCol="0">
            <a:spAutoFit/>
          </a:bodyPr>
          <a:lstStyle/>
          <a:p>
            <a:r>
              <a:rPr lang="en-US" sz="3200" b="1" dirty="0" smtClean="0"/>
              <a:t>2018</a:t>
            </a:r>
            <a:endParaRPr lang="en-US" sz="3200" b="1" dirty="0"/>
          </a:p>
        </p:txBody>
      </p:sp>
    </p:spTree>
    <p:extLst>
      <p:ext uri="{BB962C8B-B14F-4D97-AF65-F5344CB8AC3E}">
        <p14:creationId xmlns:p14="http://schemas.microsoft.com/office/powerpoint/2010/main" val="4090216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3412" y="0"/>
            <a:ext cx="7407054" cy="4468091"/>
          </a:xfrm>
          <a:prstGeom prst="rect">
            <a:avLst/>
          </a:prstGeom>
        </p:spPr>
      </p:pic>
      <p:sp>
        <p:nvSpPr>
          <p:cNvPr id="3" name="TextBox 2"/>
          <p:cNvSpPr txBox="1"/>
          <p:nvPr/>
        </p:nvSpPr>
        <p:spPr>
          <a:xfrm>
            <a:off x="8040466" y="154687"/>
            <a:ext cx="1023258" cy="584775"/>
          </a:xfrm>
          <a:prstGeom prst="rect">
            <a:avLst/>
          </a:prstGeom>
          <a:noFill/>
        </p:spPr>
        <p:txBody>
          <a:bodyPr wrap="square" rtlCol="0">
            <a:spAutoFit/>
          </a:bodyPr>
          <a:lstStyle/>
          <a:p>
            <a:r>
              <a:rPr lang="en-US" sz="3200" b="1" dirty="0" smtClean="0"/>
              <a:t>2018</a:t>
            </a:r>
            <a:endParaRPr lang="en-US" sz="3200" b="1" dirty="0"/>
          </a:p>
        </p:txBody>
      </p:sp>
    </p:spTree>
    <p:extLst>
      <p:ext uri="{BB962C8B-B14F-4D97-AF65-F5344CB8AC3E}">
        <p14:creationId xmlns:p14="http://schemas.microsoft.com/office/powerpoint/2010/main" val="4040811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24710" y="0"/>
            <a:ext cx="5796972" cy="4471177"/>
          </a:xfrm>
          <a:prstGeom prst="rect">
            <a:avLst/>
          </a:prstGeom>
        </p:spPr>
      </p:pic>
      <p:sp>
        <p:nvSpPr>
          <p:cNvPr id="4" name="TextBox 3"/>
          <p:cNvSpPr txBox="1"/>
          <p:nvPr/>
        </p:nvSpPr>
        <p:spPr>
          <a:xfrm>
            <a:off x="7491011" y="165077"/>
            <a:ext cx="1232499" cy="1877437"/>
          </a:xfrm>
          <a:prstGeom prst="rect">
            <a:avLst/>
          </a:prstGeom>
          <a:noFill/>
        </p:spPr>
        <p:txBody>
          <a:bodyPr wrap="square" rtlCol="0">
            <a:spAutoFit/>
          </a:bodyPr>
          <a:lstStyle/>
          <a:p>
            <a:r>
              <a:rPr lang="en-US" sz="3200" b="1" dirty="0"/>
              <a:t>2018</a:t>
            </a:r>
          </a:p>
          <a:p>
            <a:endParaRPr lang="en-US" sz="2800" b="1" dirty="0" smtClean="0"/>
          </a:p>
          <a:p>
            <a:r>
              <a:rPr lang="en-US" sz="2800" b="1" dirty="0" smtClean="0"/>
              <a:t>PTA Caucus</a:t>
            </a:r>
          </a:p>
        </p:txBody>
      </p:sp>
    </p:spTree>
    <p:extLst>
      <p:ext uri="{BB962C8B-B14F-4D97-AF65-F5344CB8AC3E}">
        <p14:creationId xmlns:p14="http://schemas.microsoft.com/office/powerpoint/2010/main" val="1170613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5184" y="-417"/>
            <a:ext cx="7371514" cy="4457700"/>
          </a:xfrm>
          <a:prstGeom prst="rect">
            <a:avLst/>
          </a:prstGeom>
        </p:spPr>
      </p:pic>
      <p:sp>
        <p:nvSpPr>
          <p:cNvPr id="3" name="TextBox 2"/>
          <p:cNvSpPr txBox="1"/>
          <p:nvPr/>
        </p:nvSpPr>
        <p:spPr>
          <a:xfrm>
            <a:off x="1119924" y="3713345"/>
            <a:ext cx="1023258" cy="584775"/>
          </a:xfrm>
          <a:prstGeom prst="rect">
            <a:avLst/>
          </a:prstGeom>
          <a:noFill/>
        </p:spPr>
        <p:txBody>
          <a:bodyPr wrap="square" rtlCol="0">
            <a:spAutoFit/>
          </a:bodyPr>
          <a:lstStyle/>
          <a:p>
            <a:r>
              <a:rPr lang="en-US" sz="3200" b="1" dirty="0" smtClean="0">
                <a:solidFill>
                  <a:schemeClr val="bg1"/>
                </a:solidFill>
              </a:rPr>
              <a:t>2018</a:t>
            </a:r>
            <a:endParaRPr lang="en-US" sz="3200" b="1" dirty="0">
              <a:solidFill>
                <a:schemeClr val="bg1"/>
              </a:solidFill>
            </a:endParaRPr>
          </a:p>
        </p:txBody>
      </p:sp>
    </p:spTree>
    <p:extLst>
      <p:ext uri="{BB962C8B-B14F-4D97-AF65-F5344CB8AC3E}">
        <p14:creationId xmlns:p14="http://schemas.microsoft.com/office/powerpoint/2010/main" val="3908179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1299028"/>
            <a:ext cx="8040914" cy="1569660"/>
          </a:xfrm>
          <a:prstGeom prst="rect">
            <a:avLst/>
          </a:prstGeom>
          <a:noFill/>
        </p:spPr>
        <p:txBody>
          <a:bodyPr wrap="square" rtlCol="0">
            <a:spAutoFit/>
          </a:bodyPr>
          <a:lstStyle/>
          <a:p>
            <a:pPr algn="ctr"/>
            <a:endParaRPr lang="en-US" sz="4800" dirty="0" smtClean="0">
              <a:latin typeface="Corbel" panose="020B0503020204020204" pitchFamily="34" charset="0"/>
            </a:endParaRPr>
          </a:p>
          <a:p>
            <a:pPr algn="ctr"/>
            <a:endParaRPr lang="en-US" sz="4800" dirty="0">
              <a:latin typeface="Corbel" panose="020B0503020204020204" pitchFamily="34" charset="0"/>
            </a:endParaRPr>
          </a:p>
        </p:txBody>
      </p:sp>
      <p:pic>
        <p:nvPicPr>
          <p:cNvPr id="2" name="Picture 1"/>
          <p:cNvPicPr>
            <a:picLocks noChangeAspect="1"/>
          </p:cNvPicPr>
          <p:nvPr/>
        </p:nvPicPr>
        <p:blipFill>
          <a:blip r:embed="rId3"/>
          <a:stretch>
            <a:fillRect/>
          </a:stretch>
        </p:blipFill>
        <p:spPr>
          <a:xfrm>
            <a:off x="1326469" y="874183"/>
            <a:ext cx="6810375" cy="2419350"/>
          </a:xfrm>
          <a:prstGeom prst="rect">
            <a:avLst/>
          </a:prstGeom>
        </p:spPr>
      </p:pic>
    </p:spTree>
    <p:extLst>
      <p:ext uri="{BB962C8B-B14F-4D97-AF65-F5344CB8AC3E}">
        <p14:creationId xmlns:p14="http://schemas.microsoft.com/office/powerpoint/2010/main" val="4049380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708968" cy="4468091"/>
          </a:xfrm>
          <a:prstGeom prst="rect">
            <a:avLst/>
          </a:prstGeom>
        </p:spPr>
      </p:pic>
      <p:sp>
        <p:nvSpPr>
          <p:cNvPr id="6" name="TextBox 5"/>
          <p:cNvSpPr txBox="1"/>
          <p:nvPr/>
        </p:nvSpPr>
        <p:spPr>
          <a:xfrm>
            <a:off x="6920345" y="124494"/>
            <a:ext cx="2109355" cy="3354765"/>
          </a:xfrm>
          <a:prstGeom prst="rect">
            <a:avLst/>
          </a:prstGeom>
          <a:noFill/>
        </p:spPr>
        <p:txBody>
          <a:bodyPr wrap="square" rtlCol="0">
            <a:spAutoFit/>
          </a:bodyPr>
          <a:lstStyle/>
          <a:p>
            <a:r>
              <a:rPr lang="en-US" sz="3200" b="1" dirty="0"/>
              <a:t>1971</a:t>
            </a:r>
          </a:p>
          <a:p>
            <a:endParaRPr lang="en-US" sz="2800" b="1" dirty="0" smtClean="0"/>
          </a:p>
          <a:p>
            <a:r>
              <a:rPr lang="en-US" sz="2800" b="1" dirty="0" smtClean="0"/>
              <a:t>PTA students</a:t>
            </a:r>
          </a:p>
          <a:p>
            <a:endParaRPr lang="en-US" sz="2800" b="1" dirty="0"/>
          </a:p>
          <a:p>
            <a:r>
              <a:rPr lang="en-US" sz="2800" b="1" dirty="0" smtClean="0"/>
              <a:t>St. Mary’s Junior College</a:t>
            </a:r>
          </a:p>
          <a:p>
            <a:endParaRPr lang="en-US" sz="1200" b="1" dirty="0"/>
          </a:p>
        </p:txBody>
      </p:sp>
    </p:spTree>
    <p:extLst>
      <p:ext uri="{BB962C8B-B14F-4D97-AF65-F5344CB8AC3E}">
        <p14:creationId xmlns:p14="http://schemas.microsoft.com/office/powerpoint/2010/main" val="4117522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0946" y="14514"/>
            <a:ext cx="2592829" cy="4339771"/>
          </a:xfrm>
          <a:prstGeom prst="rect">
            <a:avLst/>
          </a:prstGeom>
        </p:spPr>
      </p:pic>
      <p:sp>
        <p:nvSpPr>
          <p:cNvPr id="5" name="TextBox 4"/>
          <p:cNvSpPr txBox="1"/>
          <p:nvPr/>
        </p:nvSpPr>
        <p:spPr>
          <a:xfrm>
            <a:off x="166913" y="3827564"/>
            <a:ext cx="1262743" cy="584775"/>
          </a:xfrm>
          <a:prstGeom prst="rect">
            <a:avLst/>
          </a:prstGeom>
          <a:noFill/>
        </p:spPr>
        <p:txBody>
          <a:bodyPr wrap="square" rtlCol="0">
            <a:spAutoFit/>
          </a:bodyPr>
          <a:lstStyle/>
          <a:p>
            <a:r>
              <a:rPr lang="en-US" sz="3200" b="1" dirty="0" smtClean="0"/>
              <a:t>1972</a:t>
            </a:r>
            <a:endParaRPr lang="en-US" sz="3200" b="1" dirty="0"/>
          </a:p>
        </p:txBody>
      </p:sp>
      <p:pic>
        <p:nvPicPr>
          <p:cNvPr id="6" name="Picture 5"/>
          <p:cNvPicPr>
            <a:picLocks noChangeAspect="1"/>
          </p:cNvPicPr>
          <p:nvPr/>
        </p:nvPicPr>
        <p:blipFill>
          <a:blip r:embed="rId4"/>
          <a:stretch>
            <a:fillRect/>
          </a:stretch>
        </p:blipFill>
        <p:spPr>
          <a:xfrm>
            <a:off x="5928457" y="79827"/>
            <a:ext cx="3036161" cy="4325257"/>
          </a:xfrm>
          <a:prstGeom prst="rect">
            <a:avLst/>
          </a:prstGeom>
        </p:spPr>
      </p:pic>
      <p:pic>
        <p:nvPicPr>
          <p:cNvPr id="8" name="Picture 7"/>
          <p:cNvPicPr>
            <a:picLocks noChangeAspect="1"/>
          </p:cNvPicPr>
          <p:nvPr/>
        </p:nvPicPr>
        <p:blipFill>
          <a:blip r:embed="rId5"/>
          <a:stretch>
            <a:fillRect/>
          </a:stretch>
        </p:blipFill>
        <p:spPr>
          <a:xfrm>
            <a:off x="2954752" y="36284"/>
            <a:ext cx="2962728" cy="4339771"/>
          </a:xfrm>
          <a:prstGeom prst="rect">
            <a:avLst/>
          </a:prstGeom>
        </p:spPr>
      </p:pic>
    </p:spTree>
    <p:extLst>
      <p:ext uri="{BB962C8B-B14F-4D97-AF65-F5344CB8AC3E}">
        <p14:creationId xmlns:p14="http://schemas.microsoft.com/office/powerpoint/2010/main" val="3959324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6364" y="0"/>
            <a:ext cx="7930347" cy="4455885"/>
          </a:xfrm>
          <a:prstGeom prst="rect">
            <a:avLst/>
          </a:prstGeom>
        </p:spPr>
      </p:pic>
      <p:sp>
        <p:nvSpPr>
          <p:cNvPr id="3" name="TextBox 2"/>
          <p:cNvSpPr txBox="1"/>
          <p:nvPr/>
        </p:nvSpPr>
        <p:spPr>
          <a:xfrm>
            <a:off x="8146711" y="3834808"/>
            <a:ext cx="1176275" cy="584775"/>
          </a:xfrm>
          <a:prstGeom prst="rect">
            <a:avLst/>
          </a:prstGeom>
          <a:noFill/>
        </p:spPr>
        <p:txBody>
          <a:bodyPr wrap="square" rtlCol="0">
            <a:spAutoFit/>
          </a:bodyPr>
          <a:lstStyle/>
          <a:p>
            <a:r>
              <a:rPr lang="en-US" sz="3200" b="1" dirty="0" smtClean="0"/>
              <a:t>1973</a:t>
            </a:r>
            <a:endParaRPr lang="en-US" sz="3200" b="1" dirty="0"/>
          </a:p>
        </p:txBody>
      </p:sp>
      <p:sp>
        <p:nvSpPr>
          <p:cNvPr id="4" name="TextBox 3"/>
          <p:cNvSpPr txBox="1"/>
          <p:nvPr/>
        </p:nvSpPr>
        <p:spPr>
          <a:xfrm>
            <a:off x="216364" y="3834808"/>
            <a:ext cx="4322618" cy="523220"/>
          </a:xfrm>
          <a:prstGeom prst="rect">
            <a:avLst/>
          </a:prstGeom>
          <a:noFill/>
        </p:spPr>
        <p:txBody>
          <a:bodyPr wrap="square" rtlCol="0">
            <a:spAutoFit/>
          </a:bodyPr>
          <a:lstStyle/>
          <a:p>
            <a:r>
              <a:rPr lang="en-US" sz="2800" b="1" dirty="0" smtClean="0"/>
              <a:t>Greenville Technical College</a:t>
            </a:r>
            <a:endParaRPr lang="en-US" sz="2800" b="1" dirty="0"/>
          </a:p>
        </p:txBody>
      </p:sp>
    </p:spTree>
    <p:extLst>
      <p:ext uri="{BB962C8B-B14F-4D97-AF65-F5344CB8AC3E}">
        <p14:creationId xmlns:p14="http://schemas.microsoft.com/office/powerpoint/2010/main" val="340609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33137" y="0"/>
            <a:ext cx="8348591" cy="5143500"/>
          </a:xfrm>
          <a:prstGeom prst="rect">
            <a:avLst/>
          </a:prstGeom>
        </p:spPr>
      </p:pic>
      <p:sp>
        <p:nvSpPr>
          <p:cNvPr id="6" name="TextBox 5"/>
          <p:cNvSpPr txBox="1"/>
          <p:nvPr/>
        </p:nvSpPr>
        <p:spPr>
          <a:xfrm>
            <a:off x="7402286" y="304799"/>
            <a:ext cx="986972" cy="523220"/>
          </a:xfrm>
          <a:prstGeom prst="rect">
            <a:avLst/>
          </a:prstGeom>
          <a:noFill/>
        </p:spPr>
        <p:txBody>
          <a:bodyPr wrap="square" rtlCol="0">
            <a:spAutoFit/>
          </a:bodyPr>
          <a:lstStyle/>
          <a:p>
            <a:r>
              <a:rPr lang="en-US" sz="2800" b="1" dirty="0" smtClean="0"/>
              <a:t>1973</a:t>
            </a:r>
            <a:endParaRPr lang="en-US" sz="2800" b="1" dirty="0"/>
          </a:p>
        </p:txBody>
      </p:sp>
    </p:spTree>
    <p:extLst>
      <p:ext uri="{BB962C8B-B14F-4D97-AF65-F5344CB8AC3E}">
        <p14:creationId xmlns:p14="http://schemas.microsoft.com/office/powerpoint/2010/main" val="341952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4769" y="838199"/>
            <a:ext cx="8597002" cy="3588657"/>
          </a:xfrm>
          <a:prstGeom prst="rect">
            <a:avLst/>
          </a:prstGeom>
        </p:spPr>
      </p:pic>
      <p:sp>
        <p:nvSpPr>
          <p:cNvPr id="4" name="TextBox 3"/>
          <p:cNvSpPr txBox="1"/>
          <p:nvPr/>
        </p:nvSpPr>
        <p:spPr>
          <a:xfrm>
            <a:off x="130629" y="159657"/>
            <a:ext cx="9013371" cy="584775"/>
          </a:xfrm>
          <a:prstGeom prst="rect">
            <a:avLst/>
          </a:prstGeom>
          <a:noFill/>
        </p:spPr>
        <p:txBody>
          <a:bodyPr wrap="square" rtlCol="0">
            <a:spAutoFit/>
          </a:bodyPr>
          <a:lstStyle/>
          <a:p>
            <a:r>
              <a:rPr lang="en-US" sz="3200" b="1" dirty="0" smtClean="0"/>
              <a:t>Carol </a:t>
            </a:r>
            <a:r>
              <a:rPr lang="en-US" sz="3200" b="1" dirty="0" err="1" smtClean="0"/>
              <a:t>McClaugherty</a:t>
            </a:r>
            <a:r>
              <a:rPr lang="en-US" sz="3200" b="1" dirty="0" smtClean="0"/>
              <a:t> - </a:t>
            </a:r>
            <a:r>
              <a:rPr lang="en-US" sz="3200" b="1" i="1" dirty="0" smtClean="0"/>
              <a:t>1</a:t>
            </a:r>
            <a:r>
              <a:rPr lang="en-US" sz="3200" b="1" i="1" baseline="30000" dirty="0" smtClean="0"/>
              <a:t>st</a:t>
            </a:r>
            <a:r>
              <a:rPr lang="en-US" sz="3200" b="1" dirty="0" smtClean="0"/>
              <a:t> PTA serving in Peace Corps</a:t>
            </a:r>
            <a:endParaRPr lang="en-US" sz="3200" b="1" dirty="0"/>
          </a:p>
        </p:txBody>
      </p:sp>
      <p:sp>
        <p:nvSpPr>
          <p:cNvPr id="5" name="TextBox 4"/>
          <p:cNvSpPr txBox="1"/>
          <p:nvPr/>
        </p:nvSpPr>
        <p:spPr>
          <a:xfrm>
            <a:off x="7649028" y="3396344"/>
            <a:ext cx="1262743" cy="584775"/>
          </a:xfrm>
          <a:prstGeom prst="rect">
            <a:avLst/>
          </a:prstGeom>
          <a:noFill/>
        </p:spPr>
        <p:txBody>
          <a:bodyPr wrap="square" rtlCol="0">
            <a:spAutoFit/>
          </a:bodyPr>
          <a:lstStyle/>
          <a:p>
            <a:r>
              <a:rPr lang="en-US" sz="3200" b="1" dirty="0" smtClean="0"/>
              <a:t>1974</a:t>
            </a:r>
            <a:endParaRPr lang="en-US" sz="3200" b="1" dirty="0"/>
          </a:p>
        </p:txBody>
      </p:sp>
    </p:spTree>
    <p:extLst>
      <p:ext uri="{BB962C8B-B14F-4D97-AF65-F5344CB8AC3E}">
        <p14:creationId xmlns:p14="http://schemas.microsoft.com/office/powerpoint/2010/main" val="2786714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08" y="-2835"/>
            <a:ext cx="9138384" cy="4450079"/>
          </a:xfrm>
          <a:prstGeom prst="rect">
            <a:avLst/>
          </a:prstGeom>
        </p:spPr>
      </p:pic>
      <p:sp>
        <p:nvSpPr>
          <p:cNvPr id="5" name="TextBox 4"/>
          <p:cNvSpPr txBox="1"/>
          <p:nvPr/>
        </p:nvSpPr>
        <p:spPr>
          <a:xfrm>
            <a:off x="4060371" y="3338289"/>
            <a:ext cx="1023258" cy="584775"/>
          </a:xfrm>
          <a:prstGeom prst="rect">
            <a:avLst/>
          </a:prstGeom>
          <a:noFill/>
        </p:spPr>
        <p:txBody>
          <a:bodyPr wrap="square" rtlCol="0">
            <a:spAutoFit/>
          </a:bodyPr>
          <a:lstStyle/>
          <a:p>
            <a:r>
              <a:rPr lang="en-US" sz="3200" b="1" dirty="0" smtClean="0"/>
              <a:t>1976</a:t>
            </a:r>
            <a:endParaRPr lang="en-US" sz="3200" b="1" dirty="0"/>
          </a:p>
        </p:txBody>
      </p:sp>
    </p:spTree>
    <p:extLst>
      <p:ext uri="{BB962C8B-B14F-4D97-AF65-F5344CB8AC3E}">
        <p14:creationId xmlns:p14="http://schemas.microsoft.com/office/powerpoint/2010/main" val="3865768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16448</TotalTime>
  <Words>1929</Words>
  <Application>Microsoft Office PowerPoint</Application>
  <PresentationFormat>On-screen Show (16:9)</PresentationFormat>
  <Paragraphs>190</Paragraphs>
  <Slides>36</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Corbel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1992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APTA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Willrich</dc:creator>
  <cp:lastModifiedBy>Amy Smith</cp:lastModifiedBy>
  <cp:revision>753</cp:revision>
  <cp:lastPrinted>2017-03-02T14:39:13Z</cp:lastPrinted>
  <dcterms:created xsi:type="dcterms:W3CDTF">2015-01-13T19:05:49Z</dcterms:created>
  <dcterms:modified xsi:type="dcterms:W3CDTF">2019-04-05T14:13:35Z</dcterms:modified>
</cp:coreProperties>
</file>